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6"/>
  </p:notesMasterIdLst>
  <p:sldIdLst>
    <p:sldId id="338" r:id="rId2"/>
    <p:sldId id="277" r:id="rId3"/>
    <p:sldId id="394" r:id="rId4"/>
    <p:sldId id="278" r:id="rId5"/>
    <p:sldId id="312" r:id="rId6"/>
    <p:sldId id="318" r:id="rId7"/>
    <p:sldId id="374" r:id="rId8"/>
    <p:sldId id="395" r:id="rId9"/>
    <p:sldId id="396" r:id="rId10"/>
    <p:sldId id="316" r:id="rId11"/>
    <p:sldId id="397" r:id="rId12"/>
    <p:sldId id="317" r:id="rId13"/>
    <p:sldId id="350" r:id="rId14"/>
    <p:sldId id="320" r:id="rId15"/>
    <p:sldId id="319" r:id="rId16"/>
    <p:sldId id="345" r:id="rId17"/>
    <p:sldId id="384" r:id="rId18"/>
    <p:sldId id="386" r:id="rId19"/>
    <p:sldId id="346" r:id="rId20"/>
    <p:sldId id="385" r:id="rId21"/>
    <p:sldId id="387" r:id="rId22"/>
    <p:sldId id="406" r:id="rId23"/>
    <p:sldId id="407" r:id="rId24"/>
    <p:sldId id="408" r:id="rId25"/>
    <p:sldId id="398" r:id="rId26"/>
    <p:sldId id="399" r:id="rId27"/>
    <p:sldId id="380" r:id="rId28"/>
    <p:sldId id="415" r:id="rId29"/>
    <p:sldId id="416" r:id="rId30"/>
    <p:sldId id="332" r:id="rId31"/>
    <p:sldId id="417" r:id="rId32"/>
    <p:sldId id="404" r:id="rId33"/>
    <p:sldId id="405" r:id="rId34"/>
    <p:sldId id="329" r:id="rId35"/>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mn-cs"/>
      </a:defRPr>
    </a:lvl1pPr>
    <a:lvl2pPr marL="742950" indent="-285750" algn="l" defTabSz="449263"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mn-cs"/>
      </a:defRPr>
    </a:lvl2pPr>
    <a:lvl3pPr marL="11430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mn-cs"/>
      </a:defRPr>
    </a:lvl3pPr>
    <a:lvl4pPr marL="16002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mn-cs"/>
      </a:defRPr>
    </a:lvl4pPr>
    <a:lvl5pPr marL="2057400" indent="-228600" algn="l" defTabSz="449263"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mn-ea"/>
        <a:cs typeface="+mn-cs"/>
      </a:defRPr>
    </a:lvl5pPr>
    <a:lvl6pPr marL="2286000" algn="l" defTabSz="914400" rtl="0" eaLnBrk="1" latinLnBrk="0" hangingPunct="1">
      <a:defRPr kern="1200">
        <a:solidFill>
          <a:schemeClr val="bg1"/>
        </a:solidFill>
        <a:latin typeface="Arial" charset="0"/>
        <a:ea typeface="+mn-ea"/>
        <a:cs typeface="+mn-cs"/>
      </a:defRPr>
    </a:lvl6pPr>
    <a:lvl7pPr marL="2743200" algn="l" defTabSz="914400" rtl="0" eaLnBrk="1" latinLnBrk="0" hangingPunct="1">
      <a:defRPr kern="1200">
        <a:solidFill>
          <a:schemeClr val="bg1"/>
        </a:solidFill>
        <a:latin typeface="Arial" charset="0"/>
        <a:ea typeface="+mn-ea"/>
        <a:cs typeface="+mn-cs"/>
      </a:defRPr>
    </a:lvl7pPr>
    <a:lvl8pPr marL="3200400" algn="l" defTabSz="914400" rtl="0" eaLnBrk="1" latinLnBrk="0" hangingPunct="1">
      <a:defRPr kern="1200">
        <a:solidFill>
          <a:schemeClr val="bg1"/>
        </a:solidFill>
        <a:latin typeface="Arial" charset="0"/>
        <a:ea typeface="+mn-ea"/>
        <a:cs typeface="+mn-cs"/>
      </a:defRPr>
    </a:lvl8pPr>
    <a:lvl9pPr marL="3657600" algn="l" defTabSz="914400" rtl="0" eaLnBrk="1" latinLnBrk="0" hangingPunct="1">
      <a:defRPr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FFFF66"/>
    <a:srgbClr val="001950"/>
    <a:srgbClr val="7F7F7F"/>
    <a:srgbClr val="B2B2B2"/>
    <a:srgbClr val="001450"/>
    <a:srgbClr val="000A50"/>
    <a:srgbClr val="000050"/>
    <a:srgbClr val="000066"/>
    <a:srgbClr val="000099"/>
    <a:srgbClr val="13134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79794" autoAdjust="0"/>
  </p:normalViewPr>
  <p:slideViewPr>
    <p:cSldViewPr>
      <p:cViewPr>
        <p:scale>
          <a:sx n="40" d="100"/>
          <a:sy n="40" d="100"/>
        </p:scale>
        <p:origin x="-1480" y="-30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buFont typeface="Times New Roman" pitchFamily="16" charset="0"/>
              <a:buNone/>
              <a:defRPr/>
            </a:pPr>
            <a:endParaRPr lang="pt-BR">
              <a:cs typeface="Arial" charset="0"/>
            </a:endParaRPr>
          </a:p>
        </p:txBody>
      </p:sp>
      <p:sp>
        <p:nvSpPr>
          <p:cNvPr id="2050" name="Text Box 2"/>
          <p:cNvSpPr txBox="1">
            <a:spLocks noChangeArrowheads="1"/>
          </p:cNvSpPr>
          <p:nvPr/>
        </p:nvSpPr>
        <p:spPr bwMode="auto">
          <a:xfrm>
            <a:off x="0" y="0"/>
            <a:ext cx="2971800" cy="457200"/>
          </a:xfrm>
          <a:prstGeom prst="rect">
            <a:avLst/>
          </a:prstGeom>
          <a:noFill/>
          <a:ln w="9525">
            <a:noFill/>
            <a:round/>
            <a:headEnd/>
            <a:tailEnd/>
          </a:ln>
          <a:effectLst/>
        </p:spPr>
        <p:txBody>
          <a:bodyPr wrap="none" anchor="ctr"/>
          <a:lstStyle/>
          <a:p>
            <a:pPr>
              <a:buFont typeface="Times New Roman" pitchFamily="16" charset="0"/>
              <a:buNone/>
              <a:defRPr/>
            </a:pPr>
            <a:endParaRPr lang="pt-BR">
              <a:cs typeface="Arial" charset="0"/>
            </a:endParaRPr>
          </a:p>
        </p:txBody>
      </p:sp>
      <p:sp>
        <p:nvSpPr>
          <p:cNvPr id="2051"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itchFamily="32" charset="0"/>
                <a:cs typeface="Arial" charset="0"/>
              </a:defRPr>
            </a:lvl1pPr>
          </a:lstStyle>
          <a:p>
            <a:pPr>
              <a:defRPr/>
            </a:pPr>
            <a:endParaRPr lang="en-US"/>
          </a:p>
        </p:txBody>
      </p:sp>
      <p:sp>
        <p:nvSpPr>
          <p:cNvPr id="56325" name="Rectangle 4"/>
          <p:cNvSpPr>
            <a:spLocks noGrp="1" noRot="1" noChangeAspect="1" noChangeArrowheads="1"/>
          </p:cNvSpPr>
          <p:nvPr>
            <p:ph type="sldImg"/>
          </p:nvPr>
        </p:nvSpPr>
        <p:spPr bwMode="auto">
          <a:xfrm>
            <a:off x="1143000" y="685800"/>
            <a:ext cx="4570413" cy="3427413"/>
          </a:xfrm>
          <a:prstGeom prst="rect">
            <a:avLst/>
          </a:prstGeom>
          <a:noFill/>
          <a:ln w="12600">
            <a:solidFill>
              <a:srgbClr val="000000"/>
            </a:solidFill>
            <a:miter lim="800000"/>
            <a:headEnd/>
            <a:tailEnd/>
          </a:ln>
        </p:spPr>
      </p:sp>
      <p:sp>
        <p:nvSpPr>
          <p:cNvPr id="2053"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pt-BR" noProof="0" smtClean="0"/>
          </a:p>
        </p:txBody>
      </p:sp>
      <p:sp>
        <p:nvSpPr>
          <p:cNvPr id="2054" name="Text Box 6"/>
          <p:cNvSpPr txBox="1">
            <a:spLocks noChangeArrowheads="1"/>
          </p:cNvSpPr>
          <p:nvPr/>
        </p:nvSpPr>
        <p:spPr bwMode="auto">
          <a:xfrm>
            <a:off x="0" y="8685213"/>
            <a:ext cx="2971800" cy="457200"/>
          </a:xfrm>
          <a:prstGeom prst="rect">
            <a:avLst/>
          </a:prstGeom>
          <a:noFill/>
          <a:ln w="9525">
            <a:noFill/>
            <a:round/>
            <a:headEnd/>
            <a:tailEnd/>
          </a:ln>
          <a:effectLst/>
        </p:spPr>
        <p:txBody>
          <a:bodyPr wrap="none" anchor="ctr"/>
          <a:lstStyle/>
          <a:p>
            <a:pPr>
              <a:buFont typeface="Times New Roman" pitchFamily="16" charset="0"/>
              <a:buNone/>
              <a:defRPr/>
            </a:pPr>
            <a:endParaRPr lang="pt-BR">
              <a:cs typeface="Arial" charset="0"/>
            </a:endParaRPr>
          </a:p>
        </p:txBody>
      </p:sp>
      <p:sp>
        <p:nvSpPr>
          <p:cNvPr id="2055"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itchFamily="32" charset="0"/>
                <a:cs typeface="Arial" charset="0"/>
              </a:defRPr>
            </a:lvl1pPr>
          </a:lstStyle>
          <a:p>
            <a:pPr>
              <a:defRPr/>
            </a:pPr>
            <a:fld id="{84F35002-A4B9-4051-8762-6795A0CC711D}"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AC7F5A46-8F88-4D24-8100-A931EC7B3F43}" type="slidenum">
              <a:rPr lang="pt-BR" smtClean="0">
                <a:latin typeface="Calibri" pitchFamily="34" charset="0"/>
                <a:ea typeface="Lucida Sans Unicode" pitchFamily="34" charset="0"/>
                <a:cs typeface="Lucida Sans Unicode" pitchFamily="34" charset="0"/>
              </a:rPr>
              <a:pPr/>
              <a:t>1</a:t>
            </a:fld>
            <a:endParaRPr lang="pt-BR" smtClean="0">
              <a:latin typeface="Calibri" pitchFamily="34" charset="0"/>
              <a:ea typeface="Lucida Sans Unicode" pitchFamily="34" charset="0"/>
              <a:cs typeface="Lucida Sans Unicode" pitchFamily="34" charset="0"/>
            </a:endParaRPr>
          </a:p>
        </p:txBody>
      </p:sp>
      <p:sp>
        <p:nvSpPr>
          <p:cNvPr id="573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7348" name="Rectangle 2"/>
          <p:cNvSpPr>
            <a:spLocks noGrp="1" noChangeArrowheads="1"/>
          </p:cNvSpPr>
          <p:nvPr>
            <p:ph type="body" idx="1"/>
          </p:nvPr>
        </p:nvSpPr>
        <p:spPr>
          <a:xfrm>
            <a:off x="685800" y="4343400"/>
            <a:ext cx="5486400" cy="4114800"/>
          </a:xfrm>
          <a:noFill/>
          <a:ln/>
        </p:spPr>
        <p:txBody>
          <a:bodyPr wrap="none" anchor="ctr"/>
          <a:lstStyle/>
          <a:p>
            <a:pPr>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5734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6091AB3-5C6F-442A-853E-2127B47E4E3E}"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12</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pt-BR" sz="1200" dirty="0" smtClean="0">
              <a:solidFill>
                <a:srgbClr val="FFFFFF"/>
              </a:solidFill>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p:spPr>
        <p:txBody>
          <a:bodyPr/>
          <a:lstStyle/>
          <a:p>
            <a:fld id="{89280BB7-2942-478A-8305-8AC4A3E06AE4}" type="slidenum">
              <a:rPr lang="pt-BR" smtClean="0">
                <a:latin typeface="Calibri" pitchFamily="34" charset="0"/>
                <a:ea typeface="Lucida Sans Unicode" pitchFamily="34" charset="0"/>
                <a:cs typeface="Lucida Sans Unicode" pitchFamily="34" charset="0"/>
              </a:rPr>
              <a:pPr/>
              <a:t>13</a:t>
            </a:fld>
            <a:endParaRPr lang="pt-BR" smtClean="0">
              <a:latin typeface="Calibri" pitchFamily="34" charset="0"/>
              <a:ea typeface="Lucida Sans Unicode" pitchFamily="34" charset="0"/>
              <a:cs typeface="Lucida Sans Unicode" pitchFamily="34" charset="0"/>
            </a:endParaRPr>
          </a:p>
        </p:txBody>
      </p:sp>
      <p:sp>
        <p:nvSpPr>
          <p:cNvPr id="634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3492"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3493"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66C12E0-B4C1-4D33-AEF2-387D0A1241D5}"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14</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15</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15</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16</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marL="0" marR="0" indent="0" algn="l" defTabSz="449263"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16</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17</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17</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18</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18</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19</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19</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20</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20</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21</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21</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7"/>
          <p:cNvSpPr>
            <a:spLocks noGrp="1" noChangeArrowheads="1"/>
          </p:cNvSpPr>
          <p:nvPr>
            <p:ph type="sldNum" sz="quarter"/>
          </p:nvPr>
        </p:nvSpPr>
        <p:spPr>
          <a:noFill/>
        </p:spPr>
        <p:txBody>
          <a:bodyPr/>
          <a:lstStyle/>
          <a:p>
            <a:fld id="{89280BB7-2942-478A-8305-8AC4A3E06AE4}" type="slidenum">
              <a:rPr lang="pt-BR" smtClean="0">
                <a:latin typeface="Calibri" pitchFamily="34" charset="0"/>
                <a:ea typeface="Lucida Sans Unicode" pitchFamily="34" charset="0"/>
                <a:cs typeface="Lucida Sans Unicode" pitchFamily="34" charset="0"/>
              </a:rPr>
              <a:pPr/>
              <a:t>4</a:t>
            </a:fld>
            <a:endParaRPr lang="pt-BR" smtClean="0">
              <a:latin typeface="Calibri" pitchFamily="34" charset="0"/>
              <a:ea typeface="Lucida Sans Unicode" pitchFamily="34" charset="0"/>
              <a:cs typeface="Lucida Sans Unicode" pitchFamily="34" charset="0"/>
            </a:endParaRPr>
          </a:p>
        </p:txBody>
      </p:sp>
      <p:sp>
        <p:nvSpPr>
          <p:cNvPr id="634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3492"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3493"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66C12E0-B4C1-4D33-AEF2-387D0A1241D5}"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4</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22</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22</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23</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23</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24</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24</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25</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25</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26</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marL="0" marR="0" indent="0" algn="l" defTabSz="449263" rtl="0" eaLnBrk="1" fontAlgn="base" latinLnBrk="0" hangingPunct="1">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pt-BR" sz="1200" kern="1200" dirty="0" smtClean="0">
                <a:solidFill>
                  <a:srgbClr val="000000"/>
                </a:solidFill>
                <a:latin typeface="Times New Roman" pitchFamily="16" charset="0"/>
                <a:ea typeface="+mn-ea"/>
                <a:cs typeface="+mn-cs"/>
              </a:rPr>
              <a:t>	</a:t>
            </a: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26</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27</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27</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28</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28</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29</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29</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7"/>
          <p:cNvSpPr>
            <a:spLocks noGrp="1" noChangeArrowheads="1"/>
          </p:cNvSpPr>
          <p:nvPr>
            <p:ph type="sldNum" sz="quarter"/>
          </p:nvPr>
        </p:nvSpPr>
        <p:spPr>
          <a:noFill/>
        </p:spPr>
        <p:txBody>
          <a:bodyPr/>
          <a:lstStyle/>
          <a:p>
            <a:fld id="{D6BAB97F-28D5-42D8-BA63-7BFB49D521BF}" type="slidenum">
              <a:rPr lang="pt-BR" smtClean="0">
                <a:latin typeface="Calibri" pitchFamily="34" charset="0"/>
                <a:ea typeface="Lucida Sans Unicode" pitchFamily="34" charset="0"/>
                <a:cs typeface="Lucida Sans Unicode" pitchFamily="34" charset="0"/>
              </a:rPr>
              <a:pPr/>
              <a:t>30</a:t>
            </a:fld>
            <a:endParaRPr lang="pt-BR" smtClean="0">
              <a:latin typeface="Calibri" pitchFamily="34" charset="0"/>
              <a:ea typeface="Lucida Sans Unicode" pitchFamily="34" charset="0"/>
              <a:cs typeface="Lucida Sans Unicode" pitchFamily="34" charset="0"/>
            </a:endParaRPr>
          </a:p>
        </p:txBody>
      </p:sp>
      <p:sp>
        <p:nvSpPr>
          <p:cNvPr id="1054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5476"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105477"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02D507-59F6-4FC8-8D8A-D1299B8CB173}"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30</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7"/>
          <p:cNvSpPr>
            <a:spLocks noGrp="1" noChangeArrowheads="1"/>
          </p:cNvSpPr>
          <p:nvPr>
            <p:ph type="sldNum" sz="quarter"/>
          </p:nvPr>
        </p:nvSpPr>
        <p:spPr>
          <a:noFill/>
        </p:spPr>
        <p:txBody>
          <a:bodyPr/>
          <a:lstStyle/>
          <a:p>
            <a:fld id="{D6BAB97F-28D5-42D8-BA63-7BFB49D521BF}" type="slidenum">
              <a:rPr lang="pt-BR" smtClean="0">
                <a:latin typeface="Calibri" pitchFamily="34" charset="0"/>
                <a:ea typeface="Lucida Sans Unicode" pitchFamily="34" charset="0"/>
                <a:cs typeface="Lucida Sans Unicode" pitchFamily="34" charset="0"/>
              </a:rPr>
              <a:pPr/>
              <a:t>31</a:t>
            </a:fld>
            <a:endParaRPr lang="pt-BR" smtClean="0">
              <a:latin typeface="Calibri" pitchFamily="34" charset="0"/>
              <a:ea typeface="Lucida Sans Unicode" pitchFamily="34" charset="0"/>
              <a:cs typeface="Lucida Sans Unicode" pitchFamily="34" charset="0"/>
            </a:endParaRPr>
          </a:p>
        </p:txBody>
      </p:sp>
      <p:sp>
        <p:nvSpPr>
          <p:cNvPr id="1054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5476"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105477"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02D507-59F6-4FC8-8D8A-D1299B8CB173}"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31</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5</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5</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32</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32</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33</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lvl="0"/>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33</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34</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endParaRPr lang="pt-BR" sz="1200" kern="1200" dirty="0" smtClean="0">
              <a:solidFill>
                <a:srgbClr val="000000"/>
              </a:solidFill>
              <a:latin typeface="Times New Roman" pitchFamily="16" charset="0"/>
              <a:ea typeface="+mn-ea"/>
              <a:cs typeface="+mn-cs"/>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34</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6</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7</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8</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9</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10</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p:spPr>
        <p:txBody>
          <a:bodyPr/>
          <a:lstStyle/>
          <a:p>
            <a:fld id="{75241334-94A2-4E16-B0C3-1B4C48BF3E1C}" type="slidenum">
              <a:rPr lang="pt-BR" smtClean="0">
                <a:latin typeface="Calibri" pitchFamily="34" charset="0"/>
                <a:ea typeface="Lucida Sans Unicode" pitchFamily="34" charset="0"/>
                <a:cs typeface="Lucida Sans Unicode" pitchFamily="34" charset="0"/>
              </a:rPr>
              <a:pPr/>
              <a:t>11</a:t>
            </a:fld>
            <a:endParaRPr lang="pt-BR" smtClean="0">
              <a:latin typeface="Calibri" pitchFamily="34" charset="0"/>
              <a:ea typeface="Lucida Sans Unicode" pitchFamily="34" charset="0"/>
              <a:cs typeface="Lucida Sans Unicode" pitchFamily="34" charset="0"/>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pt-BR" dirty="0" smtClean="0">
              <a:latin typeface="Calibri" pitchFamily="34" charset="0"/>
              <a:ea typeface="Lucida Sans Unicode" pitchFamily="34" charset="0"/>
              <a:cs typeface="Lucida Sans Unicode" pitchFamily="34" charset="0"/>
            </a:endParaRPr>
          </a:p>
        </p:txBody>
      </p:sp>
      <p:sp>
        <p:nvSpPr>
          <p:cNvPr id="624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C7814863-2EFE-446B-BE55-B68E27B7B070}" type="slidenum">
              <a:rPr lang="pt-BR" sz="1200">
                <a:solidFill>
                  <a:srgbClr val="000000"/>
                </a:solidFill>
                <a:latin typeface="Calibri" pitchFamily="34" charset="0"/>
                <a:ea typeface="Lucida Sans Unicode" pitchFamily="34" charset="0"/>
                <a:cs typeface="Lucida Sans Unicode" pitchFamily="34"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pt-BR" sz="1200">
              <a:solidFill>
                <a:srgbClr val="000000"/>
              </a:solidFill>
              <a:latin typeface="Calibri" pitchFamily="34"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3"/>
          <p:cNvSpPr>
            <a:spLocks noGrp="1" noChangeArrowheads="1"/>
          </p:cNvSpPr>
          <p:nvPr>
            <p:ph type="dt" idx="10"/>
          </p:nvPr>
        </p:nvSpPr>
        <p:spPr>
          <a:ln/>
        </p:spPr>
        <p:txBody>
          <a:bodyPr/>
          <a:lstStyle>
            <a:lvl1pPr>
              <a:defRPr/>
            </a:lvl1pPr>
          </a:lstStyle>
          <a:p>
            <a:pPr>
              <a:defRPr/>
            </a:pPr>
            <a:endParaRPr lang="pt-BR"/>
          </a:p>
        </p:txBody>
      </p:sp>
      <p:sp>
        <p:nvSpPr>
          <p:cNvPr id="5" name="Rectangle 5"/>
          <p:cNvSpPr>
            <a:spLocks noGrp="1" noChangeArrowheads="1"/>
          </p:cNvSpPr>
          <p:nvPr>
            <p:ph type="sldNum" idx="11"/>
          </p:nvPr>
        </p:nvSpPr>
        <p:spPr>
          <a:ln/>
        </p:spPr>
        <p:txBody>
          <a:bodyPr/>
          <a:lstStyle>
            <a:lvl1pPr>
              <a:defRPr/>
            </a:lvl1pPr>
          </a:lstStyle>
          <a:p>
            <a:pPr>
              <a:defRPr/>
            </a:pPr>
            <a:fld id="{22954E6D-8F13-4175-A2A0-BD5423AD5D44}"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3"/>
          <p:cNvSpPr>
            <a:spLocks noGrp="1" noChangeArrowheads="1"/>
          </p:cNvSpPr>
          <p:nvPr>
            <p:ph type="dt" idx="10"/>
          </p:nvPr>
        </p:nvSpPr>
        <p:spPr>
          <a:ln/>
        </p:spPr>
        <p:txBody>
          <a:bodyPr/>
          <a:lstStyle>
            <a:lvl1pPr>
              <a:defRPr/>
            </a:lvl1pPr>
          </a:lstStyle>
          <a:p>
            <a:pPr>
              <a:defRPr/>
            </a:pPr>
            <a:endParaRPr lang="pt-BR"/>
          </a:p>
        </p:txBody>
      </p:sp>
      <p:sp>
        <p:nvSpPr>
          <p:cNvPr id="5" name="Rectangle 5"/>
          <p:cNvSpPr>
            <a:spLocks noGrp="1" noChangeArrowheads="1"/>
          </p:cNvSpPr>
          <p:nvPr>
            <p:ph type="sldNum" idx="11"/>
          </p:nvPr>
        </p:nvSpPr>
        <p:spPr>
          <a:ln/>
        </p:spPr>
        <p:txBody>
          <a:bodyPr/>
          <a:lstStyle>
            <a:lvl1pPr>
              <a:defRPr/>
            </a:lvl1pPr>
          </a:lstStyle>
          <a:p>
            <a:pPr>
              <a:defRPr/>
            </a:pPr>
            <a:fld id="{5BA45765-539A-4391-AAF3-6063EAC3802B}"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28588"/>
            <a:ext cx="2055813" cy="5995987"/>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128588"/>
            <a:ext cx="6019800" cy="5995987"/>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3"/>
          <p:cNvSpPr>
            <a:spLocks noGrp="1" noChangeArrowheads="1"/>
          </p:cNvSpPr>
          <p:nvPr>
            <p:ph type="dt" idx="10"/>
          </p:nvPr>
        </p:nvSpPr>
        <p:spPr>
          <a:ln/>
        </p:spPr>
        <p:txBody>
          <a:bodyPr/>
          <a:lstStyle>
            <a:lvl1pPr>
              <a:defRPr/>
            </a:lvl1pPr>
          </a:lstStyle>
          <a:p>
            <a:pPr>
              <a:defRPr/>
            </a:pPr>
            <a:endParaRPr lang="pt-BR"/>
          </a:p>
        </p:txBody>
      </p:sp>
      <p:sp>
        <p:nvSpPr>
          <p:cNvPr id="5" name="Rectangle 5"/>
          <p:cNvSpPr>
            <a:spLocks noGrp="1" noChangeArrowheads="1"/>
          </p:cNvSpPr>
          <p:nvPr>
            <p:ph type="sldNum" idx="11"/>
          </p:nvPr>
        </p:nvSpPr>
        <p:spPr>
          <a:ln/>
        </p:spPr>
        <p:txBody>
          <a:bodyPr/>
          <a:lstStyle>
            <a:lvl1pPr>
              <a:defRPr/>
            </a:lvl1pPr>
          </a:lstStyle>
          <a:p>
            <a:pPr>
              <a:defRPr/>
            </a:pPr>
            <a:fld id="{053787AE-CD39-4A74-9C19-E179B53F960E}"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3"/>
          <p:cNvSpPr>
            <a:spLocks noGrp="1" noChangeArrowheads="1"/>
          </p:cNvSpPr>
          <p:nvPr>
            <p:ph type="dt" idx="10"/>
          </p:nvPr>
        </p:nvSpPr>
        <p:spPr>
          <a:ln/>
        </p:spPr>
        <p:txBody>
          <a:bodyPr/>
          <a:lstStyle>
            <a:lvl1pPr>
              <a:defRPr/>
            </a:lvl1pPr>
          </a:lstStyle>
          <a:p>
            <a:pPr>
              <a:defRPr/>
            </a:pPr>
            <a:endParaRPr lang="pt-BR"/>
          </a:p>
        </p:txBody>
      </p:sp>
      <p:sp>
        <p:nvSpPr>
          <p:cNvPr id="5" name="Rectangle 5"/>
          <p:cNvSpPr>
            <a:spLocks noGrp="1" noChangeArrowheads="1"/>
          </p:cNvSpPr>
          <p:nvPr>
            <p:ph type="sldNum" idx="11"/>
          </p:nvPr>
        </p:nvSpPr>
        <p:spPr>
          <a:ln/>
        </p:spPr>
        <p:txBody>
          <a:bodyPr/>
          <a:lstStyle>
            <a:lvl1pPr>
              <a:defRPr/>
            </a:lvl1pPr>
          </a:lstStyle>
          <a:p>
            <a:pPr>
              <a:defRPr/>
            </a:pPr>
            <a:fld id="{4CD8349C-A4DC-49A5-B25C-CAC1CA4876F7}"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3"/>
          <p:cNvSpPr>
            <a:spLocks noGrp="1" noChangeArrowheads="1"/>
          </p:cNvSpPr>
          <p:nvPr>
            <p:ph type="dt" idx="10"/>
          </p:nvPr>
        </p:nvSpPr>
        <p:spPr>
          <a:ln/>
        </p:spPr>
        <p:txBody>
          <a:bodyPr/>
          <a:lstStyle>
            <a:lvl1pPr>
              <a:defRPr/>
            </a:lvl1pPr>
          </a:lstStyle>
          <a:p>
            <a:pPr>
              <a:defRPr/>
            </a:pPr>
            <a:endParaRPr lang="pt-BR"/>
          </a:p>
        </p:txBody>
      </p:sp>
      <p:sp>
        <p:nvSpPr>
          <p:cNvPr id="5" name="Rectangle 5"/>
          <p:cNvSpPr>
            <a:spLocks noGrp="1" noChangeArrowheads="1"/>
          </p:cNvSpPr>
          <p:nvPr>
            <p:ph type="sldNum" idx="11"/>
          </p:nvPr>
        </p:nvSpPr>
        <p:spPr>
          <a:ln/>
        </p:spPr>
        <p:txBody>
          <a:bodyPr/>
          <a:lstStyle>
            <a:lvl1pPr>
              <a:defRPr/>
            </a:lvl1pPr>
          </a:lstStyle>
          <a:p>
            <a:pPr>
              <a:defRPr/>
            </a:pPr>
            <a:fld id="{54A5D162-2A9B-4B20-9CCC-C04ABAAEFABE}"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3"/>
          <p:cNvSpPr>
            <a:spLocks noGrp="1" noChangeArrowheads="1"/>
          </p:cNvSpPr>
          <p:nvPr>
            <p:ph type="dt" idx="10"/>
          </p:nvPr>
        </p:nvSpPr>
        <p:spPr>
          <a:ln/>
        </p:spPr>
        <p:txBody>
          <a:bodyPr/>
          <a:lstStyle>
            <a:lvl1pPr>
              <a:defRPr/>
            </a:lvl1pPr>
          </a:lstStyle>
          <a:p>
            <a:pPr>
              <a:defRPr/>
            </a:pPr>
            <a:endParaRPr lang="pt-BR"/>
          </a:p>
        </p:txBody>
      </p:sp>
      <p:sp>
        <p:nvSpPr>
          <p:cNvPr id="6" name="Rectangle 5"/>
          <p:cNvSpPr>
            <a:spLocks noGrp="1" noChangeArrowheads="1"/>
          </p:cNvSpPr>
          <p:nvPr>
            <p:ph type="sldNum" idx="11"/>
          </p:nvPr>
        </p:nvSpPr>
        <p:spPr>
          <a:ln/>
        </p:spPr>
        <p:txBody>
          <a:bodyPr/>
          <a:lstStyle>
            <a:lvl1pPr>
              <a:defRPr/>
            </a:lvl1pPr>
          </a:lstStyle>
          <a:p>
            <a:pPr>
              <a:defRPr/>
            </a:pPr>
            <a:fld id="{A99C129F-0C9F-4A96-9D1C-24FAB7A5BC43}"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3"/>
          <p:cNvSpPr>
            <a:spLocks noGrp="1" noChangeArrowheads="1"/>
          </p:cNvSpPr>
          <p:nvPr>
            <p:ph type="dt" idx="10"/>
          </p:nvPr>
        </p:nvSpPr>
        <p:spPr>
          <a:ln/>
        </p:spPr>
        <p:txBody>
          <a:bodyPr/>
          <a:lstStyle>
            <a:lvl1pPr>
              <a:defRPr/>
            </a:lvl1pPr>
          </a:lstStyle>
          <a:p>
            <a:pPr>
              <a:defRPr/>
            </a:pPr>
            <a:endParaRPr lang="pt-BR"/>
          </a:p>
        </p:txBody>
      </p:sp>
      <p:sp>
        <p:nvSpPr>
          <p:cNvPr id="8" name="Rectangle 5"/>
          <p:cNvSpPr>
            <a:spLocks noGrp="1" noChangeArrowheads="1"/>
          </p:cNvSpPr>
          <p:nvPr>
            <p:ph type="sldNum" idx="11"/>
          </p:nvPr>
        </p:nvSpPr>
        <p:spPr>
          <a:ln/>
        </p:spPr>
        <p:txBody>
          <a:bodyPr/>
          <a:lstStyle>
            <a:lvl1pPr>
              <a:defRPr/>
            </a:lvl1pPr>
          </a:lstStyle>
          <a:p>
            <a:pPr>
              <a:defRPr/>
            </a:pPr>
            <a:fld id="{6C9B1260-A00F-41A8-92C0-ABC3DCEA947C}"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3"/>
          <p:cNvSpPr>
            <a:spLocks noGrp="1" noChangeArrowheads="1"/>
          </p:cNvSpPr>
          <p:nvPr>
            <p:ph type="dt" idx="10"/>
          </p:nvPr>
        </p:nvSpPr>
        <p:spPr>
          <a:ln/>
        </p:spPr>
        <p:txBody>
          <a:bodyPr/>
          <a:lstStyle>
            <a:lvl1pPr>
              <a:defRPr/>
            </a:lvl1pPr>
          </a:lstStyle>
          <a:p>
            <a:pPr>
              <a:defRPr/>
            </a:pPr>
            <a:endParaRPr lang="pt-BR"/>
          </a:p>
        </p:txBody>
      </p:sp>
      <p:sp>
        <p:nvSpPr>
          <p:cNvPr id="4" name="Rectangle 5"/>
          <p:cNvSpPr>
            <a:spLocks noGrp="1" noChangeArrowheads="1"/>
          </p:cNvSpPr>
          <p:nvPr>
            <p:ph type="sldNum" idx="11"/>
          </p:nvPr>
        </p:nvSpPr>
        <p:spPr>
          <a:ln/>
        </p:spPr>
        <p:txBody>
          <a:bodyPr/>
          <a:lstStyle>
            <a:lvl1pPr>
              <a:defRPr/>
            </a:lvl1pPr>
          </a:lstStyle>
          <a:p>
            <a:pPr>
              <a:defRPr/>
            </a:pPr>
            <a:fld id="{4F91F38B-1396-4FD3-BEA3-BD15E1C2A7A1}"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pt-BR"/>
          </a:p>
        </p:txBody>
      </p:sp>
      <p:sp>
        <p:nvSpPr>
          <p:cNvPr id="3" name="Rectangle 5"/>
          <p:cNvSpPr>
            <a:spLocks noGrp="1" noChangeArrowheads="1"/>
          </p:cNvSpPr>
          <p:nvPr>
            <p:ph type="sldNum" idx="11"/>
          </p:nvPr>
        </p:nvSpPr>
        <p:spPr>
          <a:ln/>
        </p:spPr>
        <p:txBody>
          <a:bodyPr/>
          <a:lstStyle>
            <a:lvl1pPr>
              <a:defRPr/>
            </a:lvl1pPr>
          </a:lstStyle>
          <a:p>
            <a:pPr>
              <a:defRPr/>
            </a:pPr>
            <a:fld id="{7627BC12-779F-4CAF-8488-AF0709D5367D}"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3"/>
          <p:cNvSpPr>
            <a:spLocks noGrp="1" noChangeArrowheads="1"/>
          </p:cNvSpPr>
          <p:nvPr>
            <p:ph type="dt" idx="10"/>
          </p:nvPr>
        </p:nvSpPr>
        <p:spPr>
          <a:ln/>
        </p:spPr>
        <p:txBody>
          <a:bodyPr/>
          <a:lstStyle>
            <a:lvl1pPr>
              <a:defRPr/>
            </a:lvl1pPr>
          </a:lstStyle>
          <a:p>
            <a:pPr>
              <a:defRPr/>
            </a:pPr>
            <a:endParaRPr lang="pt-BR"/>
          </a:p>
        </p:txBody>
      </p:sp>
      <p:sp>
        <p:nvSpPr>
          <p:cNvPr id="6" name="Rectangle 5"/>
          <p:cNvSpPr>
            <a:spLocks noGrp="1" noChangeArrowheads="1"/>
          </p:cNvSpPr>
          <p:nvPr>
            <p:ph type="sldNum" idx="11"/>
          </p:nvPr>
        </p:nvSpPr>
        <p:spPr>
          <a:ln/>
        </p:spPr>
        <p:txBody>
          <a:bodyPr/>
          <a:lstStyle>
            <a:lvl1pPr>
              <a:defRPr/>
            </a:lvl1pPr>
          </a:lstStyle>
          <a:p>
            <a:pPr>
              <a:defRPr/>
            </a:pPr>
            <a:fld id="{7FB0BCD1-D399-49BD-AB67-69D385002484}"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3"/>
          <p:cNvSpPr>
            <a:spLocks noGrp="1" noChangeArrowheads="1"/>
          </p:cNvSpPr>
          <p:nvPr>
            <p:ph type="dt" idx="10"/>
          </p:nvPr>
        </p:nvSpPr>
        <p:spPr>
          <a:ln/>
        </p:spPr>
        <p:txBody>
          <a:bodyPr/>
          <a:lstStyle>
            <a:lvl1pPr>
              <a:defRPr/>
            </a:lvl1pPr>
          </a:lstStyle>
          <a:p>
            <a:pPr>
              <a:defRPr/>
            </a:pPr>
            <a:endParaRPr lang="pt-BR"/>
          </a:p>
        </p:txBody>
      </p:sp>
      <p:sp>
        <p:nvSpPr>
          <p:cNvPr id="6" name="Rectangle 5"/>
          <p:cNvSpPr>
            <a:spLocks noGrp="1" noChangeArrowheads="1"/>
          </p:cNvSpPr>
          <p:nvPr>
            <p:ph type="sldNum" idx="11"/>
          </p:nvPr>
        </p:nvSpPr>
        <p:spPr>
          <a:ln/>
        </p:spPr>
        <p:txBody>
          <a:bodyPr/>
          <a:lstStyle>
            <a:lvl1pPr>
              <a:defRPr/>
            </a:lvl1pPr>
          </a:lstStyle>
          <a:p>
            <a:pPr>
              <a:defRPr/>
            </a:pPr>
            <a:fld id="{7097F507-7E2B-4C30-AF1B-9975F594D128}"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950"/>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28588"/>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Clique para editar o formato do texto do título</a:t>
            </a:r>
          </a:p>
        </p:txBody>
      </p:sp>
      <p:sp>
        <p:nvSpPr>
          <p:cNvPr id="1027" name="Rectangle 2"/>
          <p:cNvSpPr>
            <a:spLocks noGrp="1" noChangeArrowheads="1"/>
          </p:cNvSpPr>
          <p:nvPr>
            <p:ph type="body" idx="1"/>
          </p:nvPr>
        </p:nvSpPr>
        <p:spPr bwMode="auto">
          <a:xfrm>
            <a:off x="457200" y="1600200"/>
            <a:ext cx="8228013" cy="4524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Clique para editar o formato do texto da estrutura de tópicos</a:t>
            </a:r>
          </a:p>
          <a:p>
            <a:pPr lvl="1"/>
            <a:r>
              <a:rPr lang="en-GB" smtClean="0"/>
              <a:t>2.º Nível da estrutura de tópicos</a:t>
            </a:r>
          </a:p>
          <a:p>
            <a:pPr lvl="2"/>
            <a:r>
              <a:rPr lang="en-GB" smtClean="0"/>
              <a:t>3.º Nível da estrutura de tópicos</a:t>
            </a:r>
          </a:p>
          <a:p>
            <a:pPr lvl="3"/>
            <a:r>
              <a:rPr lang="en-GB" smtClean="0"/>
              <a:t>4.º Nível da estrutura de tópicos</a:t>
            </a:r>
          </a:p>
          <a:p>
            <a:pPr lvl="4"/>
            <a:r>
              <a:rPr lang="en-GB" smtClean="0"/>
              <a:t>5.º Nível da estrutura de tópicos</a:t>
            </a:r>
          </a:p>
          <a:p>
            <a:pPr lvl="4"/>
            <a:r>
              <a:rPr lang="en-GB" smtClean="0"/>
              <a:t>6.º Nível da estrutura de tópicos</a:t>
            </a:r>
          </a:p>
          <a:p>
            <a:pPr lvl="4"/>
            <a:r>
              <a:rPr lang="en-GB" smtClean="0"/>
              <a:t>7.º Nível da estrutura de tópicos</a:t>
            </a:r>
          </a:p>
          <a:p>
            <a:pPr lvl="4"/>
            <a:r>
              <a:rPr lang="en-GB" smtClean="0"/>
              <a:t>8.º Nível da estrutura de tópicos</a:t>
            </a:r>
          </a:p>
          <a:p>
            <a:pPr lvl="4"/>
            <a:r>
              <a:rPr lang="en-GB" smtClean="0"/>
              <a:t>9.º Nível da estrutura de tópicos</a:t>
            </a:r>
          </a:p>
        </p:txBody>
      </p:sp>
      <p:sp>
        <p:nvSpPr>
          <p:cNvPr id="2" name="Rectangle 3"/>
          <p:cNvSpPr>
            <a:spLocks noGrp="1" noChangeArrowheads="1"/>
          </p:cNvSpPr>
          <p:nvPr>
            <p:ph type="dt"/>
          </p:nvPr>
        </p:nvSpPr>
        <p:spPr bwMode="auto">
          <a:xfrm>
            <a:off x="457200" y="6354763"/>
            <a:ext cx="2132013" cy="3667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cs typeface="Arial" charset="0"/>
              </a:defRPr>
            </a:lvl1pPr>
          </a:lstStyle>
          <a:p>
            <a:pPr>
              <a:defRPr/>
            </a:pPr>
            <a:endParaRPr lang="pt-BR"/>
          </a:p>
        </p:txBody>
      </p:sp>
      <p:sp>
        <p:nvSpPr>
          <p:cNvPr id="1028" name="Text Box 4"/>
          <p:cNvSpPr txBox="1">
            <a:spLocks noChangeArrowheads="1"/>
          </p:cNvSpPr>
          <p:nvPr/>
        </p:nvSpPr>
        <p:spPr bwMode="auto">
          <a:xfrm>
            <a:off x="3124200" y="6354763"/>
            <a:ext cx="2895600" cy="368300"/>
          </a:xfrm>
          <a:prstGeom prst="rect">
            <a:avLst/>
          </a:prstGeom>
          <a:noFill/>
          <a:ln w="9525">
            <a:noFill/>
            <a:round/>
            <a:headEnd/>
            <a:tailEnd/>
          </a:ln>
          <a:effectLst/>
        </p:spPr>
        <p:txBody>
          <a:bodyPr wrap="none" anchor="ctr"/>
          <a:lstStyle/>
          <a:p>
            <a:pPr>
              <a:buFont typeface="Times New Roman" pitchFamily="16" charset="0"/>
              <a:buNone/>
              <a:defRPr/>
            </a:pPr>
            <a:endParaRPr lang="pt-BR">
              <a:cs typeface="Arial" charset="0"/>
            </a:endParaRPr>
          </a:p>
        </p:txBody>
      </p:sp>
      <p:sp>
        <p:nvSpPr>
          <p:cNvPr id="1029" name="Rectangle 5"/>
          <p:cNvSpPr>
            <a:spLocks noGrp="1" noChangeArrowheads="1"/>
          </p:cNvSpPr>
          <p:nvPr>
            <p:ph type="sldNum"/>
          </p:nvPr>
        </p:nvSpPr>
        <p:spPr bwMode="auto">
          <a:xfrm>
            <a:off x="6553200" y="6354763"/>
            <a:ext cx="2132013" cy="3667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cs typeface="Arial" charset="0"/>
              </a:defRPr>
            </a:lvl1pPr>
          </a:lstStyle>
          <a:p>
            <a:pPr>
              <a:defRPr/>
            </a:pPr>
            <a:fld id="{43A28CEC-C346-444C-B345-F926DB94B47B}"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Lucida Sans Unicode" charset="0"/>
          <a:cs typeface="Lucida Sans Unicode"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Lucida Sans Unicode" charset="0"/>
          <a:cs typeface="Lucida Sans Unicode"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Lucida Sans Unicode" charset="0"/>
          <a:cs typeface="Lucida Sans Unicode"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Calibri" pitchFamily="32" charset="0"/>
          <a:ea typeface="Lucida Sans Unicode" charset="0"/>
          <a:cs typeface="Lucida Sans Unicode" charset="0"/>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Lucida Sans Unicode" charset="0"/>
          <a:cs typeface="Lucida Sans Unicode" charset="0"/>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Lucida Sans Unicode" charset="0"/>
          <a:cs typeface="Lucida Sans Unicode" charset="0"/>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Lucida Sans Unicode" charset="0"/>
          <a:cs typeface="Lucida Sans Unicode" charset="0"/>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Lucida Sans Unicode" charset="0"/>
          <a:cs typeface="Lucida Sans Unicode"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p:cNvPicPr>
            <a:picLocks noChangeAspect="1" noChangeArrowheads="1"/>
          </p:cNvPicPr>
          <p:nvPr/>
        </p:nvPicPr>
        <p:blipFill>
          <a:blip r:embed="rId3" cstate="print"/>
          <a:srcRect/>
          <a:stretch>
            <a:fillRect/>
          </a:stretch>
        </p:blipFill>
        <p:spPr bwMode="auto">
          <a:xfrm>
            <a:off x="0" y="-9525"/>
            <a:ext cx="9144000" cy="6858000"/>
          </a:xfrm>
          <a:prstGeom prst="rect">
            <a:avLst/>
          </a:prstGeom>
          <a:noFill/>
          <a:ln w="9525">
            <a:noFill/>
            <a:round/>
            <a:headEnd/>
            <a:tailEnd/>
          </a:ln>
        </p:spPr>
      </p:pic>
      <p:sp>
        <p:nvSpPr>
          <p:cNvPr id="5" name="CaixaDeTexto 4"/>
          <p:cNvSpPr txBox="1"/>
          <p:nvPr/>
        </p:nvSpPr>
        <p:spPr bwMode="auto">
          <a:xfrm>
            <a:off x="0" y="1277257"/>
            <a:ext cx="9144000" cy="3321731"/>
          </a:xfrm>
          <a:prstGeom prst="rect">
            <a:avLst/>
          </a:prstGeom>
          <a:solidFill>
            <a:schemeClr val="tx1">
              <a:lumMod val="95000"/>
              <a:lumOff val="5000"/>
              <a:alpha val="40000"/>
            </a:schemeClr>
          </a:solidFill>
        </p:spPr>
        <p:txBody>
          <a:bodyPr anchor="ctr"/>
          <a:lstStyle/>
          <a:p>
            <a:pPr algn="ctr" fontAlgn="auto">
              <a:spcBef>
                <a:spcPts val="0"/>
              </a:spcBef>
              <a:spcAft>
                <a:spcPts val="0"/>
              </a:spcAft>
              <a:defRPr/>
            </a:pPr>
            <a:r>
              <a:rPr lang="pt-BR" sz="1600" dirty="0"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rPr>
              <a:t> </a:t>
            </a:r>
          </a:p>
          <a:p>
            <a:pPr algn="ctr" fontAlgn="auto">
              <a:spcBef>
                <a:spcPts val="0"/>
              </a:spcBef>
              <a:spcAft>
                <a:spcPts val="0"/>
              </a:spcAft>
              <a:defRPr/>
            </a:pPr>
            <a:r>
              <a:rPr lang="pt-BR" sz="5000" dirty="0"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rPr>
              <a:t>PROCEDIMENTOS RNP AR</a:t>
            </a:r>
          </a:p>
          <a:p>
            <a:pPr algn="ctr" fontAlgn="auto">
              <a:spcBef>
                <a:spcPts val="0"/>
              </a:spcBef>
              <a:spcAft>
                <a:spcPts val="0"/>
              </a:spcAft>
              <a:defRPr/>
            </a:pPr>
            <a:endParaRPr lang="pt-BR" sz="1400" dirty="0"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endParaRPr>
          </a:p>
          <a:p>
            <a:pPr algn="ctr" fontAlgn="auto">
              <a:spcBef>
                <a:spcPts val="0"/>
              </a:spcBef>
              <a:spcAft>
                <a:spcPts val="0"/>
              </a:spcAft>
              <a:defRPr/>
            </a:pPr>
            <a:r>
              <a:rPr lang="en-US" sz="5400" dirty="0" err="1"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rPr>
              <a:t>Elaboração</a:t>
            </a:r>
            <a:r>
              <a:rPr lang="en-US" sz="5400" dirty="0"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rPr>
              <a:t> e </a:t>
            </a:r>
            <a:r>
              <a:rPr lang="en-US" sz="5400" dirty="0" err="1" smtClean="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rPr>
              <a:t>Utilização</a:t>
            </a:r>
            <a:endParaRPr lang="pt-BR" sz="6600" dirty="0">
              <a:ln>
                <a:solidFill>
                  <a:schemeClr val="tx1">
                    <a:alpha val="0"/>
                  </a:schemeClr>
                </a:solidFill>
              </a:ln>
              <a:solidFill>
                <a:srgbClr val="FFC000"/>
              </a:solidFill>
              <a:effectLst>
                <a:outerShdw blurRad="101600" dist="76200" dir="2700000" algn="tl">
                  <a:schemeClr val="tx1">
                    <a:alpha val="70000"/>
                  </a:schemeClr>
                </a:outerShdw>
              </a:effectLst>
              <a:latin typeface="Arial" pitchFamily="34" charset="0"/>
              <a:cs typeface="Arial" pitchFamily="34" charset="0"/>
            </a:endParaRPr>
          </a:p>
        </p:txBody>
      </p:sp>
      <p:sp>
        <p:nvSpPr>
          <p:cNvPr id="4" name="Rectangle 5"/>
          <p:cNvSpPr>
            <a:spLocks noChangeArrowheads="1"/>
          </p:cNvSpPr>
          <p:nvPr/>
        </p:nvSpPr>
        <p:spPr bwMode="auto">
          <a:xfrm>
            <a:off x="323528" y="5877272"/>
            <a:ext cx="3923928" cy="792088"/>
          </a:xfrm>
          <a:prstGeom prst="rect">
            <a:avLst/>
          </a:prstGeom>
          <a:solidFill>
            <a:schemeClr val="bg1"/>
          </a:solidFill>
          <a:ln w="9525">
            <a:solidFill>
              <a:schemeClr val="bg1"/>
            </a:solidFill>
            <a:miter lim="800000"/>
            <a:headEnd/>
            <a:tailEnd/>
          </a:ln>
        </p:spPr>
        <p:txBody>
          <a:bodyPr anchor="ctr"/>
          <a:lstStyle/>
          <a:p>
            <a:pPr>
              <a:spcBef>
                <a:spcPts val="600"/>
              </a:spcBef>
            </a:pPr>
            <a:r>
              <a:rPr lang="pt-BR" b="1" i="1" dirty="0">
                <a:solidFill>
                  <a:srgbClr val="001950"/>
                </a:solidFill>
              </a:rPr>
              <a:t>FERNANDES JÚNIOR – </a:t>
            </a:r>
            <a:r>
              <a:rPr lang="pt-BR" b="1" i="1" dirty="0" err="1" smtClean="0">
                <a:solidFill>
                  <a:srgbClr val="001950"/>
                </a:solidFill>
              </a:rPr>
              <a:t>MAJ</a:t>
            </a:r>
            <a:r>
              <a:rPr lang="pt-BR" b="1" i="1" dirty="0" smtClean="0">
                <a:solidFill>
                  <a:srgbClr val="001950"/>
                </a:solidFill>
              </a:rPr>
              <a:t> CTA</a:t>
            </a:r>
          </a:p>
          <a:p>
            <a:pPr>
              <a:spcBef>
                <a:spcPts val="600"/>
              </a:spcBef>
            </a:pPr>
            <a:r>
              <a:rPr lang="en-US" b="1" i="1" dirty="0" smtClean="0">
                <a:solidFill>
                  <a:srgbClr val="001950"/>
                </a:solidFill>
              </a:rPr>
              <a:t>CINDACTA 2</a:t>
            </a:r>
            <a:endParaRPr lang="pt-BR" b="1" i="1" dirty="0">
              <a:solidFill>
                <a:srgbClr val="00195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Após os estudos iniciais, o DECEA efetuou contato com principais operadores para aperfeiçoar os procedimentos</a:t>
            </a:r>
            <a:endParaRPr lang="pt-BR" sz="2400" dirty="0">
              <a:solidFill>
                <a:srgbClr val="FFFFFF"/>
              </a:solidFill>
            </a:endParaRP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sp>
        <p:nvSpPr>
          <p:cNvPr id="11" name="Text Box 5"/>
          <p:cNvSpPr txBox="1">
            <a:spLocks noChangeArrowheads="1"/>
          </p:cNvSpPr>
          <p:nvPr/>
        </p:nvSpPr>
        <p:spPr bwMode="auto">
          <a:xfrm>
            <a:off x="300186" y="2379712"/>
            <a:ext cx="8592294" cy="2057400"/>
          </a:xfrm>
          <a:prstGeom prst="rect">
            <a:avLst/>
          </a:prstGeom>
          <a:noFill/>
          <a:ln w="9525">
            <a:noFill/>
            <a:round/>
            <a:headEnd/>
            <a:tailEnd/>
          </a:ln>
        </p:spPr>
        <p:txBody>
          <a:bodyPr lIns="90000" tIns="46800" rIns="90000" bIns="46800"/>
          <a:lstStyle/>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DECEA: Elaboração e publicação dos procedimentos</a:t>
            </a: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en-US" sz="2200" dirty="0" err="1" smtClean="0">
                <a:solidFill>
                  <a:srgbClr val="FFFFFF"/>
                </a:solidFill>
              </a:rPr>
              <a:t>Operador</a:t>
            </a:r>
            <a:r>
              <a:rPr lang="en-US" sz="2200" dirty="0" smtClean="0">
                <a:solidFill>
                  <a:srgbClr val="FFFFFF"/>
                </a:solidFill>
              </a:rPr>
              <a:t>: </a:t>
            </a:r>
            <a:r>
              <a:rPr lang="en-US" sz="2200" dirty="0" err="1" smtClean="0">
                <a:solidFill>
                  <a:srgbClr val="FFFFFF"/>
                </a:solidFill>
              </a:rPr>
              <a:t>Demonstrar</a:t>
            </a:r>
            <a:r>
              <a:rPr lang="en-US" sz="2200" dirty="0" smtClean="0">
                <a:solidFill>
                  <a:srgbClr val="FFFFFF"/>
                </a:solidFill>
              </a:rPr>
              <a:t> </a:t>
            </a:r>
            <a:r>
              <a:rPr lang="en-US" sz="2200" dirty="0" err="1" smtClean="0">
                <a:solidFill>
                  <a:srgbClr val="FFFFFF"/>
                </a:solidFill>
              </a:rPr>
              <a:t>capacidade</a:t>
            </a:r>
            <a:r>
              <a:rPr lang="en-US" sz="2200" dirty="0" smtClean="0">
                <a:solidFill>
                  <a:srgbClr val="FFFFFF"/>
                </a:solidFill>
              </a:rPr>
              <a:t> e </a:t>
            </a:r>
            <a:r>
              <a:rPr lang="en-US" sz="2200" dirty="0" err="1" smtClean="0">
                <a:solidFill>
                  <a:srgbClr val="FFFFFF"/>
                </a:solidFill>
              </a:rPr>
              <a:t>segurança</a:t>
            </a:r>
            <a:r>
              <a:rPr lang="en-US" sz="2200" dirty="0" smtClean="0">
                <a:solidFill>
                  <a:srgbClr val="FFFFFF"/>
                </a:solidFill>
              </a:rPr>
              <a:t> </a:t>
            </a:r>
            <a:r>
              <a:rPr lang="en-US" sz="2200" dirty="0" err="1" smtClean="0">
                <a:solidFill>
                  <a:srgbClr val="FFFFFF"/>
                </a:solidFill>
              </a:rPr>
              <a:t>OPR</a:t>
            </a:r>
            <a:endParaRPr lang="en-US" sz="2200" dirty="0" smtClean="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en-US" sz="2200" dirty="0" smtClean="0">
                <a:solidFill>
                  <a:srgbClr val="FFFFFF"/>
                </a:solidFill>
              </a:rPr>
              <a:t>ANAC: </a:t>
            </a:r>
            <a:r>
              <a:rPr lang="en-US" sz="2200" dirty="0" err="1" smtClean="0">
                <a:solidFill>
                  <a:srgbClr val="FFFFFF"/>
                </a:solidFill>
              </a:rPr>
              <a:t>Emitir</a:t>
            </a:r>
            <a:r>
              <a:rPr lang="en-US" sz="2200" dirty="0" smtClean="0">
                <a:solidFill>
                  <a:srgbClr val="FFFFFF"/>
                </a:solidFill>
              </a:rPr>
              <a:t> </a:t>
            </a:r>
            <a:r>
              <a:rPr lang="en-US" sz="2200" dirty="0" err="1" smtClean="0">
                <a:solidFill>
                  <a:srgbClr val="FFFFFF"/>
                </a:solidFill>
              </a:rPr>
              <a:t>Aprovação</a:t>
            </a:r>
            <a:r>
              <a:rPr lang="en-US" sz="2200" dirty="0" smtClean="0">
                <a:solidFill>
                  <a:srgbClr val="FFFFFF"/>
                </a:solidFill>
              </a:rPr>
              <a:t> </a:t>
            </a:r>
            <a:r>
              <a:rPr lang="en-US" sz="2200" dirty="0" err="1" smtClean="0">
                <a:solidFill>
                  <a:srgbClr val="FFFFFF"/>
                </a:solidFill>
              </a:rPr>
              <a:t>OPR</a:t>
            </a:r>
            <a:r>
              <a:rPr lang="en-US" sz="2200" dirty="0" smtClean="0">
                <a:solidFill>
                  <a:srgbClr val="FFFFFF"/>
                </a:solidFill>
              </a:rPr>
              <a:t> e </a:t>
            </a:r>
            <a:r>
              <a:rPr lang="en-US" sz="2200" dirty="0" err="1" smtClean="0">
                <a:solidFill>
                  <a:srgbClr val="FFFFFF"/>
                </a:solidFill>
              </a:rPr>
              <a:t>Fiscalização</a:t>
            </a:r>
            <a:r>
              <a:rPr lang="en-US" sz="2200" dirty="0" smtClean="0">
                <a:solidFill>
                  <a:srgbClr val="FFFFFF"/>
                </a:solidFill>
              </a:rPr>
              <a:t> </a:t>
            </a:r>
            <a:r>
              <a:rPr lang="en-US" sz="2200" dirty="0" err="1" smtClean="0">
                <a:solidFill>
                  <a:srgbClr val="FFFFFF"/>
                </a:solidFill>
              </a:rPr>
              <a:t>da</a:t>
            </a:r>
            <a:r>
              <a:rPr lang="en-US" sz="2200" dirty="0" smtClean="0">
                <a:solidFill>
                  <a:srgbClr val="FFFFFF"/>
                </a:solidFill>
              </a:rPr>
              <a:t> </a:t>
            </a:r>
            <a:r>
              <a:rPr lang="en-US" sz="2200" dirty="0" err="1" smtClean="0">
                <a:solidFill>
                  <a:srgbClr val="FFFFFF"/>
                </a:solidFill>
              </a:rPr>
              <a:t>OPR</a:t>
            </a:r>
            <a:endParaRPr lang="en-US" sz="2200" dirty="0">
              <a:solidFill>
                <a:srgbClr val="FFFFFF"/>
              </a:solidFill>
            </a:endParaRPr>
          </a:p>
        </p:txBody>
      </p:sp>
      <p:pic>
        <p:nvPicPr>
          <p:cNvPr id="12" name="Picture 6" descr="OPSCTRL"/>
          <p:cNvPicPr>
            <a:picLocks noChangeAspect="1" noChangeArrowheads="1"/>
          </p:cNvPicPr>
          <p:nvPr/>
        </p:nvPicPr>
        <p:blipFill>
          <a:blip r:embed="rId3" cstate="print"/>
          <a:srcRect/>
          <a:stretch>
            <a:fillRect/>
          </a:stretch>
        </p:blipFill>
        <p:spPr bwMode="auto">
          <a:xfrm>
            <a:off x="683568" y="3908243"/>
            <a:ext cx="3600400" cy="2761117"/>
          </a:xfrm>
          <a:prstGeom prst="rect">
            <a:avLst/>
          </a:prstGeom>
          <a:noFill/>
          <a:ln w="9525">
            <a:solidFill>
              <a:schemeClr val="bg2"/>
            </a:solidFill>
            <a:miter lim="800000"/>
            <a:headEnd/>
            <a:tailEnd/>
          </a:ln>
        </p:spPr>
      </p:pic>
      <p:pic>
        <p:nvPicPr>
          <p:cNvPr id="13" name="Picture 19"/>
          <p:cNvPicPr>
            <a:picLocks noChangeAspect="1" noChangeArrowheads="1"/>
          </p:cNvPicPr>
          <p:nvPr/>
        </p:nvPicPr>
        <p:blipFill>
          <a:blip r:embed="rId4" cstate="print"/>
          <a:srcRect/>
          <a:stretch>
            <a:fillRect/>
          </a:stretch>
        </p:blipFill>
        <p:spPr bwMode="auto">
          <a:xfrm>
            <a:off x="5076056" y="3971760"/>
            <a:ext cx="3635896" cy="2697600"/>
          </a:xfrm>
          <a:prstGeom prst="rect">
            <a:avLst/>
          </a:prstGeom>
          <a:noFill/>
          <a:ln w="25400">
            <a:solidFill>
              <a:schemeClr val="bg2"/>
            </a:solid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Utilizar o item 1.2.5 do </a:t>
            </a:r>
            <a:r>
              <a:rPr lang="pt-BR" sz="2400" dirty="0" err="1" smtClean="0">
                <a:solidFill>
                  <a:srgbClr val="FFFFFF"/>
                </a:solidFill>
              </a:rPr>
              <a:t>DOC</a:t>
            </a:r>
            <a:r>
              <a:rPr lang="pt-BR" sz="2400" dirty="0" smtClean="0">
                <a:solidFill>
                  <a:srgbClr val="FFFFFF"/>
                </a:solidFill>
              </a:rPr>
              <a:t> 9905</a:t>
            </a:r>
            <a:endParaRPr lang="pt-BR" sz="2400" dirty="0">
              <a:solidFill>
                <a:srgbClr val="FFFFFF"/>
              </a:solidFill>
            </a:endParaRP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sp>
        <p:nvSpPr>
          <p:cNvPr id="11" name="Text Box 5"/>
          <p:cNvSpPr txBox="1">
            <a:spLocks noChangeArrowheads="1"/>
          </p:cNvSpPr>
          <p:nvPr/>
        </p:nvSpPr>
        <p:spPr bwMode="auto">
          <a:xfrm>
            <a:off x="300186" y="2143116"/>
            <a:ext cx="8592294" cy="4143404"/>
          </a:xfrm>
          <a:prstGeom prst="rect">
            <a:avLst/>
          </a:prstGeom>
          <a:noFill/>
          <a:ln w="9525">
            <a:noFill/>
            <a:round/>
            <a:headEnd/>
            <a:tailEnd/>
          </a:ln>
        </p:spPr>
        <p:txBody>
          <a:bodyPr lIns="90000" tIns="46800" rIns="90000" bIns="46800"/>
          <a:lstStyle/>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en-US" sz="2200" i="1" dirty="0" smtClean="0">
                <a:solidFill>
                  <a:srgbClr val="FFFFFF"/>
                </a:solidFill>
              </a:rPr>
              <a:t>(...) Where an operationally acceptable solution is not available through the application of these criteria, development of detailed procedures may be needed to satisfy local conditions. </a:t>
            </a:r>
            <a:r>
              <a:rPr lang="en-US" sz="2200" b="1" i="1" dirty="0" smtClean="0">
                <a:solidFill>
                  <a:srgbClr val="FFFF66"/>
                </a:solidFill>
              </a:rPr>
              <a:t>Alternative design solutions may be derived which specify aircraft type or specific performance parameters</a:t>
            </a:r>
            <a:r>
              <a:rPr lang="en-US" sz="2200" i="1" dirty="0" smtClean="0">
                <a:solidFill>
                  <a:srgbClr val="FFFFFF"/>
                </a:solidFill>
              </a:rPr>
              <a:t>, special operating conditions or limitations, crew training, operational evaluation or other requirements that can be demonstrated to provide an equivalent level of safety. Such solutions are not the subject of this manual and </a:t>
            </a:r>
            <a:r>
              <a:rPr lang="en-US" sz="2200" b="1" i="1" dirty="0" smtClean="0">
                <a:solidFill>
                  <a:srgbClr val="FFFF66"/>
                </a:solidFill>
              </a:rPr>
              <a:t>require a case-by-case flight operations safety assessment (</a:t>
            </a:r>
            <a:r>
              <a:rPr lang="en-US" sz="2200" b="1" i="1" dirty="0" err="1" smtClean="0">
                <a:solidFill>
                  <a:srgbClr val="FFFF66"/>
                </a:solidFill>
              </a:rPr>
              <a:t>FOSA</a:t>
            </a:r>
            <a:r>
              <a:rPr lang="en-US" sz="2200" b="1" i="1" dirty="0" smtClean="0">
                <a:solidFill>
                  <a:srgbClr val="FFFF66"/>
                </a:solidFill>
              </a:rPr>
              <a:t>) and operational approval</a:t>
            </a:r>
            <a:r>
              <a:rPr lang="en-US" sz="2200" i="1" dirty="0" smtClean="0">
                <a:solidFill>
                  <a:srgbClr val="FFFFFF"/>
                </a:solidFill>
              </a:rPr>
              <a: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1530251"/>
            <a:ext cx="8637618"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Houve intensa troca de informações com operadores e foram realizados voos em simulador (e diversos </a:t>
            </a:r>
            <a:r>
              <a:rPr lang="pt-BR" sz="2400" dirty="0" err="1" smtClean="0">
                <a:solidFill>
                  <a:srgbClr val="FFFFFF"/>
                </a:solidFill>
              </a:rPr>
              <a:t>voos</a:t>
            </a:r>
            <a:r>
              <a:rPr lang="pt-BR" sz="2400" dirty="0" smtClean="0">
                <a:solidFill>
                  <a:srgbClr val="FFFFFF"/>
                </a:solidFill>
              </a:rPr>
              <a:t> reais)</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pic>
        <p:nvPicPr>
          <p:cNvPr id="13" name="Imagem 12" descr="Simulador.jpg"/>
          <p:cNvPicPr>
            <a:picLocks noChangeAspect="1"/>
          </p:cNvPicPr>
          <p:nvPr/>
        </p:nvPicPr>
        <p:blipFill>
          <a:blip r:embed="rId4" cstate="print"/>
          <a:stretch>
            <a:fillRect/>
          </a:stretch>
        </p:blipFill>
        <p:spPr>
          <a:xfrm>
            <a:off x="755576" y="2564904"/>
            <a:ext cx="4795734" cy="2592288"/>
          </a:xfrm>
          <a:prstGeom prst="rect">
            <a:avLst/>
          </a:prstGeom>
        </p:spPr>
      </p:pic>
      <p:pic>
        <p:nvPicPr>
          <p:cNvPr id="11" name="Picture 11"/>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5893020" y="2564904"/>
            <a:ext cx="2639420" cy="2592288"/>
          </a:xfrm>
          <a:prstGeom prst="rect">
            <a:avLst/>
          </a:prstGeom>
          <a:ln w="28575" cmpd="sng">
            <a:solidFill>
              <a:schemeClr val="accent6">
                <a:lumMod val="75000"/>
              </a:schemeClr>
            </a:solidFill>
          </a:ln>
        </p:spPr>
      </p:pic>
      <p:sp>
        <p:nvSpPr>
          <p:cNvPr id="14" name="Estrela de 5 pontas 13"/>
          <p:cNvSpPr/>
          <p:nvPr/>
        </p:nvSpPr>
        <p:spPr>
          <a:xfrm>
            <a:off x="7884368" y="6380583"/>
            <a:ext cx="359594" cy="36078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10243" name="Text Box 4"/>
          <p:cNvSpPr txBox="1">
            <a:spLocks noChangeArrowheads="1"/>
          </p:cNvSpPr>
          <p:nvPr/>
        </p:nvSpPr>
        <p:spPr bwMode="auto">
          <a:xfrm>
            <a:off x="250825" y="2492375"/>
            <a:ext cx="8569325" cy="2016125"/>
          </a:xfrm>
          <a:prstGeom prst="rect">
            <a:avLst/>
          </a:prstGeom>
          <a:noFill/>
          <a:ln w="9525">
            <a:noFill/>
            <a:round/>
            <a:headEnd/>
            <a:tailEnd/>
          </a:ln>
        </p:spPr>
        <p:txBody>
          <a:bodyPr lIns="90000" tIns="46800" rIns="90000" bIns="46800"/>
          <a:lstStyle/>
          <a:p>
            <a:pPr algn="ctr">
              <a:spcAft>
                <a:spcPts val="2625"/>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800" b="1" dirty="0" smtClean="0">
                <a:solidFill>
                  <a:srgbClr val="FFFF69"/>
                </a:solidFill>
              </a:rPr>
              <a:t>PROCEDIMENTOS RNP AR</a:t>
            </a:r>
          </a:p>
          <a:p>
            <a:pPr algn="ctr">
              <a:spcAft>
                <a:spcPts val="2625"/>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800" b="1" dirty="0" smtClean="0">
                <a:solidFill>
                  <a:srgbClr val="FFFF69"/>
                </a:solidFill>
              </a:rPr>
              <a:t>SANTOS DUMONT</a:t>
            </a:r>
            <a:endParaRPr lang="pt-BR" sz="4800" b="1" dirty="0">
              <a:solidFill>
                <a:srgbClr val="FFFF6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a:solidFill>
                  <a:srgbClr val="FFFFFF"/>
                </a:solidFill>
              </a:rPr>
              <a:t>O principal objetivo </a:t>
            </a:r>
            <a:r>
              <a:rPr lang="pt-BR" sz="2400" dirty="0" smtClean="0">
                <a:solidFill>
                  <a:srgbClr val="FFFFFF"/>
                </a:solidFill>
              </a:rPr>
              <a:t>foi </a:t>
            </a:r>
            <a:r>
              <a:rPr lang="pt-BR" sz="2400" dirty="0">
                <a:solidFill>
                  <a:srgbClr val="FFFFFF"/>
                </a:solidFill>
              </a:rPr>
              <a:t>verificar a viabilidade </a:t>
            </a:r>
            <a:r>
              <a:rPr lang="pt-BR" sz="2400" dirty="0" smtClean="0">
                <a:solidFill>
                  <a:srgbClr val="FFFFFF"/>
                </a:solidFill>
              </a:rPr>
              <a:t>do </a:t>
            </a:r>
            <a:r>
              <a:rPr lang="pt-BR" sz="2400" dirty="0">
                <a:solidFill>
                  <a:srgbClr val="FFFFFF"/>
                </a:solidFill>
              </a:rPr>
              <a:t>segmento de aproximação </a:t>
            </a:r>
            <a:r>
              <a:rPr lang="pt-BR" sz="2400" dirty="0" smtClean="0">
                <a:solidFill>
                  <a:srgbClr val="FFFFFF"/>
                </a:solidFill>
              </a:rPr>
              <a:t>final  &gt;&gt;  outros </a:t>
            </a:r>
            <a:r>
              <a:rPr lang="pt-BR" sz="2400" dirty="0">
                <a:solidFill>
                  <a:srgbClr val="FFFFFF"/>
                </a:solidFill>
              </a:rPr>
              <a:t>segmentos </a:t>
            </a:r>
            <a:r>
              <a:rPr lang="pt-BR" sz="2400" dirty="0" smtClean="0">
                <a:solidFill>
                  <a:srgbClr val="FFFFFF"/>
                </a:solidFill>
              </a:rPr>
              <a:t>foram </a:t>
            </a:r>
            <a:r>
              <a:rPr lang="pt-BR" sz="2400" dirty="0">
                <a:solidFill>
                  <a:srgbClr val="FFFFFF"/>
                </a:solidFill>
              </a:rPr>
              <a:t>estabelecidos </a:t>
            </a:r>
            <a:r>
              <a:rPr lang="pt-BR" sz="2400" dirty="0" smtClean="0">
                <a:solidFill>
                  <a:srgbClr val="FFFFFF"/>
                </a:solidFill>
              </a:rPr>
              <a:t>para complementar os procedimentos</a:t>
            </a: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Foram </a:t>
            </a:r>
            <a:r>
              <a:rPr lang="pt-BR" sz="2400" dirty="0">
                <a:solidFill>
                  <a:srgbClr val="FFFFFF"/>
                </a:solidFill>
              </a:rPr>
              <a:t>elaboradas 08 </a:t>
            </a:r>
            <a:r>
              <a:rPr lang="pt-BR" sz="2400" dirty="0" smtClean="0">
                <a:solidFill>
                  <a:srgbClr val="FFFFFF"/>
                </a:solidFill>
              </a:rPr>
              <a:t>propostas, </a:t>
            </a:r>
            <a:r>
              <a:rPr lang="pt-BR" sz="2400" dirty="0">
                <a:solidFill>
                  <a:srgbClr val="FFFFFF"/>
                </a:solidFill>
              </a:rPr>
              <a:t>conforme setor de chegada: via Lagoa Rodrigo de Freitas, Boca da Barra e </a:t>
            </a:r>
            <a:r>
              <a:rPr lang="pt-BR" sz="2400" b="1" dirty="0"/>
              <a:t>Setor Oeste </a:t>
            </a:r>
            <a:r>
              <a:rPr lang="pt-BR" sz="2400" b="1" dirty="0" smtClean="0"/>
              <a:t>(NDB </a:t>
            </a:r>
            <a:r>
              <a:rPr lang="pt-BR" sz="2400" b="1" dirty="0" err="1"/>
              <a:t>AFS</a:t>
            </a:r>
            <a:r>
              <a:rPr lang="pt-BR" sz="2400" b="1" dirty="0" smtClean="0"/>
              <a:t>)</a:t>
            </a:r>
            <a:endParaRPr lang="pt-BR" sz="2400" dirty="0" smtClean="0"/>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pt-BR" sz="2400" dirty="0" smtClean="0">
              <a:solidFill>
                <a:srgbClr val="FFFFFF"/>
              </a:solidFill>
            </a:endParaRP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PROCEDIMENTOS</a:t>
            </a:r>
            <a:r>
              <a:rPr lang="en-US" sz="3600" b="1" dirty="0" smtClean="0">
                <a:solidFill>
                  <a:srgbClr val="FFFF69"/>
                </a:solidFill>
              </a:rPr>
              <a:t> RNP AR</a:t>
            </a:r>
            <a:endParaRPr lang="pt-BR" sz="3600" b="1" dirty="0">
              <a:solidFill>
                <a:srgbClr val="FFFF6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3" name="Picture 7" descr="Alternativa 1_2"/>
          <p:cNvPicPr>
            <a:picLocks noChangeAspect="1" noChangeArrowheads="1"/>
          </p:cNvPicPr>
          <p:nvPr/>
        </p:nvPicPr>
        <p:blipFill>
          <a:blip r:embed="rId3" cstate="print"/>
          <a:srcRect t="4230"/>
          <a:stretch>
            <a:fillRect/>
          </a:stretch>
        </p:blipFill>
        <p:spPr bwMode="auto">
          <a:xfrm>
            <a:off x="432047" y="-1"/>
            <a:ext cx="7956377" cy="6827255"/>
          </a:xfrm>
          <a:prstGeom prst="rect">
            <a:avLst/>
          </a:prstGeom>
          <a:noFill/>
        </p:spPr>
      </p:pic>
      <p:pic>
        <p:nvPicPr>
          <p:cNvPr id="50181" name="Picture 5"/>
          <p:cNvPicPr>
            <a:picLocks noChangeAspect="1" noChangeArrowheads="1"/>
          </p:cNvPicPr>
          <p:nvPr/>
        </p:nvPicPr>
        <p:blipFill>
          <a:blip r:embed="rId4" cstate="print"/>
          <a:srcRect t="9193" r="52792" b="16698"/>
          <a:stretch>
            <a:fillRect/>
          </a:stretch>
        </p:blipFill>
        <p:spPr bwMode="auto">
          <a:xfrm>
            <a:off x="467544" y="0"/>
            <a:ext cx="7740353" cy="6808404"/>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wipe(left)">
                                      <p:cBhvr>
                                        <p:cTn id="7" dur="5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srcRect l="4417" t="9469" r="13075" b="8780"/>
          <a:stretch>
            <a:fillRect/>
          </a:stretch>
        </p:blipFill>
        <p:spPr bwMode="auto">
          <a:xfrm>
            <a:off x="-1" y="1440160"/>
            <a:ext cx="9128505" cy="5085184"/>
          </a:xfrm>
          <a:prstGeom prst="rect">
            <a:avLst/>
          </a:prstGeom>
          <a:noFill/>
          <a:ln w="9525">
            <a:noFill/>
            <a:miter lim="800000"/>
            <a:headEnd/>
            <a:tailEnd/>
          </a:ln>
        </p:spPr>
      </p:pic>
      <p:grpSp>
        <p:nvGrpSpPr>
          <p:cNvPr id="5"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smtClean="0">
                <a:solidFill>
                  <a:srgbClr val="FFFF69"/>
                </a:solidFill>
              </a:rPr>
              <a:t>RNP AR RWY 02R (VIA </a:t>
            </a:r>
            <a:r>
              <a:rPr lang="en-US" sz="3600" b="1" dirty="0" err="1" smtClean="0">
                <a:solidFill>
                  <a:srgbClr val="FFFF69"/>
                </a:solidFill>
              </a:rPr>
              <a:t>AFS</a:t>
            </a:r>
            <a:r>
              <a:rPr lang="en-US" sz="3600" b="1" dirty="0" smtClean="0">
                <a:solidFill>
                  <a:srgbClr val="FFFF69"/>
                </a:solidFill>
              </a:rPr>
              <a:t>)</a:t>
            </a:r>
            <a:endParaRPr lang="pt-BR" sz="3600" b="1" dirty="0">
              <a:solidFill>
                <a:srgbClr val="FFFF69"/>
              </a:solidFill>
            </a:endParaRPr>
          </a:p>
        </p:txBody>
      </p:sp>
      <p:cxnSp>
        <p:nvCxnSpPr>
          <p:cNvPr id="10" name="Conector reto 9"/>
          <p:cNvCxnSpPr/>
          <p:nvPr/>
        </p:nvCxnSpPr>
        <p:spPr bwMode="auto">
          <a:xfrm>
            <a:off x="0" y="1844824"/>
            <a:ext cx="4499992" cy="115212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13" name="CaixaDeTexto 12"/>
          <p:cNvSpPr txBox="1"/>
          <p:nvPr/>
        </p:nvSpPr>
        <p:spPr>
          <a:xfrm>
            <a:off x="35496" y="2780928"/>
            <a:ext cx="1584176" cy="369332"/>
          </a:xfrm>
          <a:prstGeom prst="rect">
            <a:avLst/>
          </a:prstGeom>
          <a:solidFill>
            <a:schemeClr val="bg1"/>
          </a:solidFill>
        </p:spPr>
        <p:txBody>
          <a:bodyPr wrap="square" rtlCol="0">
            <a:spAutoFit/>
          </a:bodyPr>
          <a:lstStyle/>
          <a:p>
            <a:r>
              <a:rPr lang="en-US" b="1" dirty="0" err="1" smtClean="0">
                <a:solidFill>
                  <a:srgbClr val="001950"/>
                </a:solidFill>
              </a:rPr>
              <a:t>ENGENHÃO</a:t>
            </a:r>
            <a:endParaRPr lang="pt-BR" b="1" dirty="0">
              <a:solidFill>
                <a:srgbClr val="001950"/>
              </a:solidFill>
            </a:endParaRPr>
          </a:p>
        </p:txBody>
      </p:sp>
      <p:sp>
        <p:nvSpPr>
          <p:cNvPr id="14" name="Arco 13"/>
          <p:cNvSpPr/>
          <p:nvPr/>
        </p:nvSpPr>
        <p:spPr bwMode="auto">
          <a:xfrm rot="1656169">
            <a:off x="2075715" y="2990613"/>
            <a:ext cx="4205358" cy="3312368"/>
          </a:xfrm>
          <a:prstGeom prst="arc">
            <a:avLst>
              <a:gd name="adj1" fmla="val 15041667"/>
              <a:gd name="adj2" fmla="val 2042224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
        <p:nvSpPr>
          <p:cNvPr id="15" name="Arco 14"/>
          <p:cNvSpPr/>
          <p:nvPr/>
        </p:nvSpPr>
        <p:spPr bwMode="auto">
          <a:xfrm rot="10971343">
            <a:off x="6214611" y="3641780"/>
            <a:ext cx="2105495" cy="2398328"/>
          </a:xfrm>
          <a:prstGeom prst="arc">
            <a:avLst>
              <a:gd name="adj1" fmla="val 11363848"/>
              <a:gd name="adj2" fmla="val 2113595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cxnSp>
        <p:nvCxnSpPr>
          <p:cNvPr id="16" name="Conector reto 15"/>
          <p:cNvCxnSpPr>
            <a:stCxn id="15" idx="0"/>
          </p:cNvCxnSpPr>
          <p:nvPr/>
        </p:nvCxnSpPr>
        <p:spPr bwMode="auto">
          <a:xfrm flipH="1" flipV="1">
            <a:off x="8244408" y="4077072"/>
            <a:ext cx="54875" cy="987986"/>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21" name="CaixaDeTexto 20"/>
          <p:cNvSpPr txBox="1"/>
          <p:nvPr/>
        </p:nvSpPr>
        <p:spPr>
          <a:xfrm>
            <a:off x="3203848" y="4005064"/>
            <a:ext cx="1584176" cy="369332"/>
          </a:xfrm>
          <a:prstGeom prst="rect">
            <a:avLst/>
          </a:prstGeom>
          <a:solidFill>
            <a:schemeClr val="bg1"/>
          </a:solidFill>
        </p:spPr>
        <p:txBody>
          <a:bodyPr wrap="square" rtlCol="0">
            <a:spAutoFit/>
          </a:bodyPr>
          <a:lstStyle/>
          <a:p>
            <a:r>
              <a:rPr lang="en-US" b="1" dirty="0" err="1" smtClean="0">
                <a:solidFill>
                  <a:srgbClr val="001950"/>
                </a:solidFill>
              </a:rPr>
              <a:t>MARACANÃ</a:t>
            </a:r>
            <a:endParaRPr lang="pt-BR" b="1" dirty="0">
              <a:solidFill>
                <a:srgbClr val="001950"/>
              </a:solidFill>
            </a:endParaRPr>
          </a:p>
        </p:txBody>
      </p:sp>
      <p:sp>
        <p:nvSpPr>
          <p:cNvPr id="17" name="CaixaDeTexto 16"/>
          <p:cNvSpPr txBox="1"/>
          <p:nvPr/>
        </p:nvSpPr>
        <p:spPr>
          <a:xfrm>
            <a:off x="2555776" y="3532946"/>
            <a:ext cx="1944216" cy="954107"/>
          </a:xfrm>
          <a:prstGeom prst="rect">
            <a:avLst/>
          </a:prstGeom>
          <a:noFill/>
        </p:spPr>
        <p:txBody>
          <a:bodyPr wrap="square" rtlCol="0">
            <a:spAutoFit/>
          </a:bodyPr>
          <a:lstStyle/>
          <a:p>
            <a:pPr algn="ctr"/>
            <a:r>
              <a:rPr lang="en-US" sz="2800" b="1" dirty="0" smtClean="0">
                <a:solidFill>
                  <a:srgbClr val="FFFF66"/>
                </a:solidFill>
              </a:rPr>
              <a:t>RNP 1.0</a:t>
            </a:r>
          </a:p>
          <a:p>
            <a:pPr algn="ctr"/>
            <a:r>
              <a:rPr lang="en-US" sz="2800" b="1" dirty="0" smtClean="0">
                <a:solidFill>
                  <a:srgbClr val="FFFF66"/>
                </a:solidFill>
              </a:rPr>
              <a:t>2 NM</a:t>
            </a:r>
            <a:endParaRPr lang="pt-BR" sz="2800" b="1" dirty="0">
              <a:solidFill>
                <a:srgbClr val="FFFF66"/>
              </a:solidFill>
            </a:endParaRPr>
          </a:p>
        </p:txBody>
      </p:sp>
      <p:sp>
        <p:nvSpPr>
          <p:cNvPr id="18" name="Chave direita 17"/>
          <p:cNvSpPr/>
          <p:nvPr/>
        </p:nvSpPr>
        <p:spPr bwMode="auto">
          <a:xfrm rot="1005061">
            <a:off x="2127278" y="2532940"/>
            <a:ext cx="614600" cy="2287069"/>
          </a:xfrm>
          <a:prstGeom prst="rightBrace">
            <a:avLst>
              <a:gd name="adj1" fmla="val 37500"/>
              <a:gd name="adj2" fmla="val 51784"/>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
        <p:nvSpPr>
          <p:cNvPr id="19" name="CaixaDeTexto 18"/>
          <p:cNvSpPr txBox="1"/>
          <p:nvPr/>
        </p:nvSpPr>
        <p:spPr>
          <a:xfrm>
            <a:off x="5364088" y="2636912"/>
            <a:ext cx="2160240" cy="954107"/>
          </a:xfrm>
          <a:prstGeom prst="rect">
            <a:avLst/>
          </a:prstGeom>
          <a:noFill/>
        </p:spPr>
        <p:txBody>
          <a:bodyPr wrap="square" rtlCol="0">
            <a:spAutoFit/>
          </a:bodyPr>
          <a:lstStyle/>
          <a:p>
            <a:pPr algn="ctr"/>
            <a:r>
              <a:rPr lang="en-US" sz="2800" b="1" dirty="0" smtClean="0">
                <a:solidFill>
                  <a:srgbClr val="FFFF66"/>
                </a:solidFill>
              </a:rPr>
              <a:t>RNP 0.1</a:t>
            </a:r>
          </a:p>
          <a:p>
            <a:pPr algn="ctr"/>
            <a:r>
              <a:rPr lang="en-US" sz="2800" b="1" dirty="0" smtClean="0">
                <a:solidFill>
                  <a:srgbClr val="FFFF66"/>
                </a:solidFill>
              </a:rPr>
              <a:t>0.2 NM</a:t>
            </a:r>
            <a:endParaRPr lang="pt-BR" sz="2800" b="1" dirty="0">
              <a:solidFill>
                <a:srgbClr val="FFFF66"/>
              </a:solidFill>
            </a:endParaRPr>
          </a:p>
        </p:txBody>
      </p:sp>
      <p:cxnSp>
        <p:nvCxnSpPr>
          <p:cNvPr id="24" name="Conector de seta reta 23"/>
          <p:cNvCxnSpPr/>
          <p:nvPr/>
        </p:nvCxnSpPr>
        <p:spPr bwMode="auto">
          <a:xfrm flipH="1">
            <a:off x="4788024" y="2996952"/>
            <a:ext cx="936104" cy="0"/>
          </a:xfrm>
          <a:prstGeom prst="straightConnector1">
            <a:avLst/>
          </a:prstGeom>
          <a:noFill/>
          <a:ln w="38100" cap="flat" cmpd="sng" algn="ctr">
            <a:solidFill>
              <a:srgbClr val="FFFF00"/>
            </a:solidFill>
            <a:prstDash val="solid"/>
            <a:round/>
            <a:headEnd type="none" w="med" len="med"/>
            <a:tailEnd type="arrow" w="med" len="med"/>
          </a:ln>
          <a:effectLst/>
        </p:spPr>
      </p:cxnSp>
      <p:sp>
        <p:nvSpPr>
          <p:cNvPr id="26" name="Retângulo 25"/>
          <p:cNvSpPr/>
          <p:nvPr/>
        </p:nvSpPr>
        <p:spPr bwMode="auto">
          <a:xfrm>
            <a:off x="5436096" y="4869160"/>
            <a:ext cx="1656184" cy="1368152"/>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1" grpId="0" animBg="1"/>
      <p:bldP spid="17" grpId="0"/>
      <p:bldP spid="18" grpId="0" animBg="1"/>
      <p:bldP spid="19"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srcRect l="53580" t="61027" r="14288" b="8780"/>
          <a:stretch>
            <a:fillRect/>
          </a:stretch>
        </p:blipFill>
        <p:spPr bwMode="auto">
          <a:xfrm>
            <a:off x="40639" y="1916832"/>
            <a:ext cx="8995857" cy="4752528"/>
          </a:xfrm>
          <a:prstGeom prst="rect">
            <a:avLst/>
          </a:prstGeom>
          <a:noFill/>
          <a:ln w="9525">
            <a:noFill/>
            <a:miter lim="800000"/>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smtClean="0">
                <a:solidFill>
                  <a:srgbClr val="FFFF69"/>
                </a:solidFill>
              </a:rPr>
              <a:t>RNP AR RWY 02R (VIA </a:t>
            </a:r>
            <a:r>
              <a:rPr lang="en-US" sz="3600" b="1" dirty="0" err="1" smtClean="0">
                <a:solidFill>
                  <a:srgbClr val="FFFF69"/>
                </a:solidFill>
              </a:rPr>
              <a:t>AFS</a:t>
            </a:r>
            <a:r>
              <a:rPr lang="en-US" sz="3600" b="1" dirty="0" smtClean="0">
                <a:solidFill>
                  <a:srgbClr val="FFFF69"/>
                </a:solidFill>
              </a:rPr>
              <a:t>)</a:t>
            </a:r>
            <a:endParaRPr lang="pt-BR" sz="3600" b="1" dirty="0">
              <a:solidFill>
                <a:srgbClr val="FFFF69"/>
              </a:solidFill>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IMG_047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cstate="print"/>
          <a:srcRect l="8575" t="9469" r="17266" b="13751"/>
          <a:stretch>
            <a:fillRect/>
          </a:stretch>
        </p:blipFill>
        <p:spPr bwMode="auto">
          <a:xfrm>
            <a:off x="0" y="1535372"/>
            <a:ext cx="9144000" cy="5322627"/>
          </a:xfrm>
          <a:prstGeom prst="rect">
            <a:avLst/>
          </a:prstGeom>
          <a:noFill/>
          <a:ln w="9525">
            <a:noFill/>
            <a:miter lim="800000"/>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smtClean="0">
                <a:solidFill>
                  <a:srgbClr val="FFFF69"/>
                </a:solidFill>
              </a:rPr>
              <a:t>RNP AR RWY 20L (VIA </a:t>
            </a:r>
            <a:r>
              <a:rPr lang="en-US" sz="3600" b="1" dirty="0" err="1" smtClean="0">
                <a:solidFill>
                  <a:srgbClr val="FFFF69"/>
                </a:solidFill>
              </a:rPr>
              <a:t>AFS</a:t>
            </a:r>
            <a:r>
              <a:rPr lang="en-US" sz="3600" b="1" dirty="0" smtClean="0">
                <a:solidFill>
                  <a:srgbClr val="FFFF69"/>
                </a:solidFill>
              </a:rPr>
              <a:t>)</a:t>
            </a:r>
            <a:endParaRPr lang="pt-BR" sz="3600" b="1" dirty="0">
              <a:solidFill>
                <a:srgbClr val="FFFF69"/>
              </a:solidFill>
            </a:endParaRPr>
          </a:p>
        </p:txBody>
      </p:sp>
      <p:cxnSp>
        <p:nvCxnSpPr>
          <p:cNvPr id="10" name="Conector reto 9"/>
          <p:cNvCxnSpPr/>
          <p:nvPr/>
        </p:nvCxnSpPr>
        <p:spPr bwMode="auto">
          <a:xfrm>
            <a:off x="0" y="2276872"/>
            <a:ext cx="6156176" cy="7200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14" name="Arco 13"/>
          <p:cNvSpPr/>
          <p:nvPr/>
        </p:nvSpPr>
        <p:spPr bwMode="auto">
          <a:xfrm rot="1656169">
            <a:off x="3800009" y="2282994"/>
            <a:ext cx="4078684" cy="4818530"/>
          </a:xfrm>
          <a:prstGeom prst="arc">
            <a:avLst>
              <a:gd name="adj1" fmla="val 14998121"/>
              <a:gd name="adj2" fmla="val 18504520"/>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cxnSp>
        <p:nvCxnSpPr>
          <p:cNvPr id="16" name="Conector reto 15"/>
          <p:cNvCxnSpPr/>
          <p:nvPr/>
        </p:nvCxnSpPr>
        <p:spPr bwMode="auto">
          <a:xfrm>
            <a:off x="7884368" y="3789040"/>
            <a:ext cx="216024" cy="151216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21" name="CaixaDeTexto 20"/>
          <p:cNvSpPr txBox="1"/>
          <p:nvPr/>
        </p:nvSpPr>
        <p:spPr>
          <a:xfrm>
            <a:off x="2843808" y="6021288"/>
            <a:ext cx="1584176" cy="369332"/>
          </a:xfrm>
          <a:prstGeom prst="rect">
            <a:avLst/>
          </a:prstGeom>
          <a:solidFill>
            <a:schemeClr val="bg1"/>
          </a:solidFill>
        </p:spPr>
        <p:txBody>
          <a:bodyPr wrap="square" rtlCol="0">
            <a:spAutoFit/>
          </a:bodyPr>
          <a:lstStyle/>
          <a:p>
            <a:r>
              <a:rPr lang="en-US" b="1" dirty="0" err="1" smtClean="0">
                <a:solidFill>
                  <a:srgbClr val="001950"/>
                </a:solidFill>
              </a:rPr>
              <a:t>MARACANÃ</a:t>
            </a:r>
            <a:endParaRPr lang="pt-BR" b="1" dirty="0">
              <a:solidFill>
                <a:srgbClr val="001950"/>
              </a:solidFill>
            </a:endParaRPr>
          </a:p>
        </p:txBody>
      </p:sp>
      <p:sp>
        <p:nvSpPr>
          <p:cNvPr id="11" name="Retângulo 10"/>
          <p:cNvSpPr/>
          <p:nvPr/>
        </p:nvSpPr>
        <p:spPr bwMode="auto">
          <a:xfrm>
            <a:off x="6444208" y="5373216"/>
            <a:ext cx="2699792" cy="148478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G:\aula ITA\Tela Titul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099" name="CaixaDeTexto 13"/>
          <p:cNvSpPr txBox="1">
            <a:spLocks noChangeArrowheads="1"/>
          </p:cNvSpPr>
          <p:nvPr/>
        </p:nvSpPr>
        <p:spPr bwMode="auto">
          <a:xfrm>
            <a:off x="0" y="511175"/>
            <a:ext cx="9144000" cy="1311275"/>
          </a:xfrm>
          <a:prstGeom prst="rect">
            <a:avLst/>
          </a:prstGeom>
          <a:solidFill>
            <a:schemeClr val="tx1">
              <a:alpha val="20000"/>
            </a:schemeClr>
          </a:solidFill>
          <a:ln w="9525">
            <a:noFill/>
            <a:miter lim="800000"/>
            <a:headEnd/>
            <a:tailEnd/>
          </a:ln>
        </p:spPr>
        <p:txBody>
          <a:bodyPr>
            <a:spAutoFit/>
          </a:bodyPr>
          <a:lstStyle/>
          <a:p>
            <a:pPr indent="444500"/>
            <a:r>
              <a:rPr lang="pt-BR" sz="4000" dirty="0" smtClean="0">
                <a:solidFill>
                  <a:srgbClr val="FFFFFF"/>
                </a:solidFill>
              </a:rPr>
              <a:t>OBJETIVO:</a:t>
            </a:r>
            <a:endParaRPr lang="pt-BR" sz="4000" dirty="0">
              <a:solidFill>
                <a:srgbClr val="FFFFFF"/>
              </a:solidFill>
            </a:endParaRPr>
          </a:p>
          <a:p>
            <a:pPr indent="444500"/>
            <a:endParaRPr lang="pt-BR" sz="4000" dirty="0">
              <a:solidFill>
                <a:srgbClr val="000000"/>
              </a:solidFill>
            </a:endParaRPr>
          </a:p>
        </p:txBody>
      </p:sp>
      <p:grpSp>
        <p:nvGrpSpPr>
          <p:cNvPr id="4100" name="Grupo 22"/>
          <p:cNvGrpSpPr>
            <a:grpSpLocks/>
          </p:cNvGrpSpPr>
          <p:nvPr/>
        </p:nvGrpSpPr>
        <p:grpSpPr bwMode="auto">
          <a:xfrm>
            <a:off x="512763" y="923925"/>
            <a:ext cx="7974012" cy="701675"/>
            <a:chOff x="512064" y="1246253"/>
            <a:chExt cx="7974711" cy="701611"/>
          </a:xfrm>
        </p:grpSpPr>
        <p:sp>
          <p:nvSpPr>
            <p:cNvPr id="4103"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a:solidFill>
                    <a:srgbClr val="FFFFFF"/>
                  </a:solidFill>
                  <a:latin typeface="Calibri" pitchFamily="34" charset="0"/>
                  <a:sym typeface="Wingdings" pitchFamily="2" charset="2"/>
                </a:rPr>
                <a:t></a:t>
              </a:r>
              <a:endParaRPr lang="pt-BR" sz="4000">
                <a:solidFill>
                  <a:srgbClr val="FFFFFF"/>
                </a:solidFill>
                <a:latin typeface="Calibri" pitchFamily="34" charset="0"/>
              </a:endParaRPr>
            </a:p>
          </p:txBody>
        </p:sp>
        <p:cxnSp>
          <p:nvCxnSpPr>
            <p:cNvPr id="7" name="Conector reto 6"/>
            <p:cNvCxnSpPr/>
            <p:nvPr/>
          </p:nvCxnSpPr>
          <p:spPr bwMode="auto">
            <a:xfrm>
              <a:off x="515179" y="1594032"/>
              <a:ext cx="7469351" cy="1588"/>
            </a:xfrm>
            <a:prstGeom prst="line">
              <a:avLst/>
            </a:prstGeom>
            <a:ln w="161925" cmpd="db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101" name="Text Box 7"/>
          <p:cNvSpPr txBox="1">
            <a:spLocks noChangeArrowheads="1"/>
          </p:cNvSpPr>
          <p:nvPr/>
        </p:nvSpPr>
        <p:spPr bwMode="auto">
          <a:xfrm>
            <a:off x="0" y="1857375"/>
            <a:ext cx="9144000" cy="2846933"/>
          </a:xfrm>
          <a:prstGeom prst="rect">
            <a:avLst/>
          </a:prstGeom>
          <a:solidFill>
            <a:schemeClr val="tx1">
              <a:alpha val="41176"/>
            </a:schemeClr>
          </a:solidFill>
          <a:ln w="9525">
            <a:noFill/>
            <a:miter lim="800000"/>
            <a:headEnd/>
            <a:tailEnd/>
          </a:ln>
        </p:spPr>
        <p:txBody>
          <a:bodyPr>
            <a:spAutoFit/>
          </a:bodyPr>
          <a:lstStyle/>
          <a:p>
            <a:pPr marL="719138" lvl="2">
              <a:spcBef>
                <a:spcPts val="1800"/>
              </a:spcBef>
              <a:buClr>
                <a:schemeClr val="bg1"/>
              </a:buClr>
              <a:buFont typeface="Wingdings" pitchFamily="2" charset="2"/>
              <a:buChar char="ü"/>
            </a:pPr>
            <a:r>
              <a:rPr lang="pt-BR" sz="3600" dirty="0"/>
              <a:t> </a:t>
            </a:r>
            <a:r>
              <a:rPr lang="pt-BR" sz="3200" dirty="0" smtClean="0"/>
              <a:t>Apresentar informações sobre a </a:t>
            </a:r>
            <a:r>
              <a:rPr lang="pt-BR" sz="3200" dirty="0" err="1" smtClean="0"/>
              <a:t>implemen-tação</a:t>
            </a:r>
            <a:r>
              <a:rPr lang="pt-BR" sz="3200" dirty="0" smtClean="0"/>
              <a:t> de procedimentos de aproximação RNP AR no Aeroporto Santos Dumont</a:t>
            </a:r>
          </a:p>
          <a:p>
            <a:pPr marL="719138" lvl="2">
              <a:spcBef>
                <a:spcPts val="1800"/>
              </a:spcBef>
              <a:buClr>
                <a:schemeClr val="bg1"/>
              </a:buClr>
              <a:buFont typeface="Wingdings" pitchFamily="2" charset="2"/>
              <a:buChar char="ü"/>
            </a:pPr>
            <a:r>
              <a:rPr lang="pt-BR" sz="3200" dirty="0" smtClean="0"/>
              <a:t> Comentar a utilização desse tipo de procedimentos no Brasil</a:t>
            </a:r>
            <a:endParaRPr lang="pt-BR"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3" cstate="print"/>
          <a:srcRect l="15216" t="8485" r="26120" b="15719"/>
          <a:stretch>
            <a:fillRect/>
          </a:stretch>
        </p:blipFill>
        <p:spPr bwMode="auto">
          <a:xfrm>
            <a:off x="0" y="116632"/>
            <a:ext cx="9144000" cy="6642340"/>
          </a:xfrm>
          <a:prstGeom prst="rect">
            <a:avLst/>
          </a:prstGeom>
          <a:noFill/>
          <a:ln w="9525">
            <a:noFill/>
            <a:miter lim="800000"/>
            <a:headEnd/>
            <a:tailEnd/>
          </a:ln>
        </p:spPr>
      </p:pic>
      <p:sp>
        <p:nvSpPr>
          <p:cNvPr id="12" name="CaixaDeTexto 11"/>
          <p:cNvSpPr txBox="1"/>
          <p:nvPr/>
        </p:nvSpPr>
        <p:spPr>
          <a:xfrm>
            <a:off x="2339752" y="2042845"/>
            <a:ext cx="1944216" cy="954107"/>
          </a:xfrm>
          <a:prstGeom prst="rect">
            <a:avLst/>
          </a:prstGeom>
          <a:noFill/>
        </p:spPr>
        <p:txBody>
          <a:bodyPr wrap="square" rtlCol="0">
            <a:spAutoFit/>
          </a:bodyPr>
          <a:lstStyle/>
          <a:p>
            <a:pPr algn="ctr"/>
            <a:r>
              <a:rPr lang="en-US" sz="2800" b="1" dirty="0" smtClean="0">
                <a:solidFill>
                  <a:srgbClr val="FFFF66"/>
                </a:solidFill>
              </a:rPr>
              <a:t>RNP 0.3</a:t>
            </a:r>
          </a:p>
          <a:p>
            <a:pPr algn="ctr"/>
            <a:r>
              <a:rPr lang="en-US" sz="2800" b="1" dirty="0" smtClean="0">
                <a:solidFill>
                  <a:srgbClr val="FFFF66"/>
                </a:solidFill>
              </a:rPr>
              <a:t>0.6 NM</a:t>
            </a:r>
            <a:endParaRPr lang="pt-BR" sz="2800" b="1" dirty="0">
              <a:solidFill>
                <a:srgbClr val="FFFF66"/>
              </a:solidFill>
            </a:endParaRPr>
          </a:p>
        </p:txBody>
      </p:sp>
      <p:sp>
        <p:nvSpPr>
          <p:cNvPr id="13" name="Chave direita 12"/>
          <p:cNvSpPr/>
          <p:nvPr/>
        </p:nvSpPr>
        <p:spPr bwMode="auto">
          <a:xfrm rot="4674243">
            <a:off x="2709893" y="979519"/>
            <a:ext cx="474328" cy="1398134"/>
          </a:xfrm>
          <a:prstGeom prst="rightBrace">
            <a:avLst>
              <a:gd name="adj1" fmla="val 37500"/>
              <a:gd name="adj2" fmla="val 51784"/>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IMG_0459.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2204864"/>
            <a:ext cx="8489950" cy="3816424"/>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a:solidFill>
                  <a:srgbClr val="FFFFFF"/>
                </a:solidFill>
              </a:rPr>
              <a:t>As trajetórias RNP AR </a:t>
            </a:r>
            <a:r>
              <a:rPr lang="pt-BR" sz="2400" dirty="0" smtClean="0">
                <a:solidFill>
                  <a:srgbClr val="FFFFFF"/>
                </a:solidFill>
              </a:rPr>
              <a:t>são semelhantes aos procedimentos para circular e </a:t>
            </a:r>
            <a:r>
              <a:rPr lang="pt-BR" sz="2400" dirty="0" err="1" smtClean="0">
                <a:solidFill>
                  <a:srgbClr val="FFFFFF"/>
                </a:solidFill>
              </a:rPr>
              <a:t>TVD</a:t>
            </a:r>
            <a:r>
              <a:rPr lang="pt-BR" sz="2400" dirty="0" smtClean="0">
                <a:solidFill>
                  <a:srgbClr val="FFFFFF"/>
                </a:solidFill>
              </a:rPr>
              <a:t>:</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PROCEDIMENTOS</a:t>
            </a:r>
            <a:r>
              <a:rPr lang="en-US" sz="3600" b="1" dirty="0" smtClean="0">
                <a:solidFill>
                  <a:srgbClr val="FFFF69"/>
                </a:solidFill>
              </a:rPr>
              <a:t> RNP AR</a:t>
            </a:r>
            <a:endParaRPr lang="pt-BR" sz="3600" b="1" dirty="0">
              <a:solidFill>
                <a:srgbClr val="FFFF69"/>
              </a:solidFill>
            </a:endParaRPr>
          </a:p>
        </p:txBody>
      </p:sp>
      <p:sp>
        <p:nvSpPr>
          <p:cNvPr id="19" name="Text Box 3"/>
          <p:cNvSpPr txBox="1">
            <a:spLocks noChangeArrowheads="1"/>
          </p:cNvSpPr>
          <p:nvPr/>
        </p:nvSpPr>
        <p:spPr bwMode="auto">
          <a:xfrm>
            <a:off x="124271" y="1458615"/>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smtClean="0">
                <a:solidFill>
                  <a:srgbClr val="FFFF69"/>
                </a:solidFill>
              </a:rPr>
              <a:t>APROXIMAÇÃO PARA POUSO</a:t>
            </a:r>
            <a:endParaRPr lang="pt-BR" sz="2800" b="1" dirty="0">
              <a:solidFill>
                <a:srgbClr val="FFFF69"/>
              </a:solidFill>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srcRect l="4417" t="9469" r="13075" b="8780"/>
          <a:stretch>
            <a:fillRect/>
          </a:stretch>
        </p:blipFill>
        <p:spPr bwMode="auto">
          <a:xfrm>
            <a:off x="-1" y="1440160"/>
            <a:ext cx="9128505" cy="5085184"/>
          </a:xfrm>
          <a:prstGeom prst="rect">
            <a:avLst/>
          </a:prstGeom>
          <a:noFill/>
          <a:ln w="9525">
            <a:noFill/>
            <a:miter lim="800000"/>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smtClean="0">
                <a:solidFill>
                  <a:srgbClr val="FFFF69"/>
                </a:solidFill>
              </a:rPr>
              <a:t>RNP AR </a:t>
            </a:r>
            <a:r>
              <a:rPr lang="en-US" sz="3600" b="1" dirty="0" err="1" smtClean="0">
                <a:solidFill>
                  <a:srgbClr val="FFFF69"/>
                </a:solidFill>
              </a:rPr>
              <a:t>RWY</a:t>
            </a:r>
            <a:r>
              <a:rPr lang="en-US" sz="3600" b="1" dirty="0" smtClean="0">
                <a:solidFill>
                  <a:srgbClr val="FFFF69"/>
                </a:solidFill>
              </a:rPr>
              <a:t> </a:t>
            </a:r>
            <a:r>
              <a:rPr lang="en-US" sz="3600" b="1" dirty="0" err="1" smtClean="0">
                <a:solidFill>
                  <a:srgbClr val="FFFF69"/>
                </a:solidFill>
              </a:rPr>
              <a:t>02R</a:t>
            </a:r>
            <a:endParaRPr lang="pt-BR" sz="3600" b="1" dirty="0">
              <a:solidFill>
                <a:srgbClr val="FFFF69"/>
              </a:solidFill>
            </a:endParaRPr>
          </a:p>
        </p:txBody>
      </p:sp>
      <p:cxnSp>
        <p:nvCxnSpPr>
          <p:cNvPr id="10" name="Conector reto 9"/>
          <p:cNvCxnSpPr/>
          <p:nvPr/>
        </p:nvCxnSpPr>
        <p:spPr bwMode="auto">
          <a:xfrm>
            <a:off x="0" y="1844824"/>
            <a:ext cx="4499992" cy="115212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14" name="Arco 13"/>
          <p:cNvSpPr/>
          <p:nvPr/>
        </p:nvSpPr>
        <p:spPr bwMode="auto">
          <a:xfrm rot="1656169">
            <a:off x="2075715" y="2990613"/>
            <a:ext cx="4205358" cy="3312368"/>
          </a:xfrm>
          <a:prstGeom prst="arc">
            <a:avLst>
              <a:gd name="adj1" fmla="val 15041667"/>
              <a:gd name="adj2" fmla="val 2042224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
        <p:nvSpPr>
          <p:cNvPr id="15" name="Arco 14"/>
          <p:cNvSpPr/>
          <p:nvPr/>
        </p:nvSpPr>
        <p:spPr bwMode="auto">
          <a:xfrm rot="10971343">
            <a:off x="6214611" y="3641780"/>
            <a:ext cx="2105495" cy="2398328"/>
          </a:xfrm>
          <a:prstGeom prst="arc">
            <a:avLst>
              <a:gd name="adj1" fmla="val 11363848"/>
              <a:gd name="adj2" fmla="val 2113595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cxnSp>
        <p:nvCxnSpPr>
          <p:cNvPr id="16" name="Conector reto 15"/>
          <p:cNvCxnSpPr>
            <a:stCxn id="15" idx="0"/>
          </p:cNvCxnSpPr>
          <p:nvPr/>
        </p:nvCxnSpPr>
        <p:spPr bwMode="auto">
          <a:xfrm flipH="1" flipV="1">
            <a:off x="8244408" y="4077072"/>
            <a:ext cx="54875" cy="987986"/>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22" name="CaixaDeTexto 21"/>
          <p:cNvSpPr txBox="1"/>
          <p:nvPr/>
        </p:nvSpPr>
        <p:spPr>
          <a:xfrm rot="828655">
            <a:off x="1884568" y="2165414"/>
            <a:ext cx="939426" cy="523220"/>
          </a:xfrm>
          <a:prstGeom prst="rect">
            <a:avLst/>
          </a:prstGeom>
          <a:solidFill>
            <a:srgbClr val="FFFF66"/>
          </a:solidFill>
        </p:spPr>
        <p:txBody>
          <a:bodyPr wrap="square" rtlCol="0">
            <a:spAutoFit/>
          </a:bodyPr>
          <a:lstStyle/>
          <a:p>
            <a:pPr algn="ctr"/>
            <a:r>
              <a:rPr lang="en-US" sz="2800" b="1" dirty="0" smtClean="0">
                <a:solidFill>
                  <a:srgbClr val="001950"/>
                </a:solidFill>
              </a:rPr>
              <a:t>134</a:t>
            </a:r>
            <a:endParaRPr lang="pt-BR" sz="2800" b="1" dirty="0">
              <a:solidFill>
                <a:srgbClr val="001950"/>
              </a:solidFill>
            </a:endParaRPr>
          </a:p>
        </p:txBody>
      </p:sp>
      <p:cxnSp>
        <p:nvCxnSpPr>
          <p:cNvPr id="23" name="Conector reto 22"/>
          <p:cNvCxnSpPr/>
          <p:nvPr/>
        </p:nvCxnSpPr>
        <p:spPr bwMode="auto">
          <a:xfrm>
            <a:off x="2123728" y="1556792"/>
            <a:ext cx="2876488" cy="1512168"/>
          </a:xfrm>
          <a:prstGeom prst="line">
            <a:avLst/>
          </a:prstGeom>
          <a:solidFill>
            <a:srgbClr val="00B8FF"/>
          </a:solidFill>
          <a:ln w="76200" cap="flat" cmpd="sng" algn="ctr">
            <a:solidFill>
              <a:srgbClr val="FFC000"/>
            </a:solidFill>
            <a:prstDash val="solid"/>
            <a:round/>
            <a:headEnd type="none" w="med" len="med"/>
            <a:tailEnd type="arrow" w="med" len="med"/>
          </a:ln>
          <a:effectLst/>
        </p:spPr>
      </p:cxnSp>
      <p:sp>
        <p:nvSpPr>
          <p:cNvPr id="24" name="CaixaDeTexto 23"/>
          <p:cNvSpPr txBox="1"/>
          <p:nvPr/>
        </p:nvSpPr>
        <p:spPr>
          <a:xfrm rot="1594960">
            <a:off x="2428908" y="1934394"/>
            <a:ext cx="1890447" cy="523220"/>
          </a:xfrm>
          <a:prstGeom prst="rect">
            <a:avLst/>
          </a:prstGeom>
          <a:solidFill>
            <a:srgbClr val="FFC000"/>
          </a:solidFill>
        </p:spPr>
        <p:txBody>
          <a:bodyPr wrap="square" rtlCol="0">
            <a:spAutoFit/>
          </a:bodyPr>
          <a:lstStyle/>
          <a:p>
            <a:pPr algn="ctr"/>
            <a:r>
              <a:rPr lang="en-US" sz="2800" b="1" dirty="0" smtClean="0">
                <a:solidFill>
                  <a:srgbClr val="001950"/>
                </a:solidFill>
              </a:rPr>
              <a:t>144 (</a:t>
            </a:r>
            <a:r>
              <a:rPr lang="en-US" sz="2800" b="1" dirty="0" err="1" smtClean="0">
                <a:solidFill>
                  <a:srgbClr val="001950"/>
                </a:solidFill>
              </a:rPr>
              <a:t>TVD</a:t>
            </a:r>
            <a:r>
              <a:rPr lang="en-US" sz="2800" b="1" dirty="0" smtClean="0">
                <a:solidFill>
                  <a:srgbClr val="001950"/>
                </a:solidFill>
              </a:rPr>
              <a:t>)</a:t>
            </a:r>
            <a:endParaRPr lang="pt-BR" sz="2800" b="1" dirty="0">
              <a:solidFill>
                <a:srgbClr val="00195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cstate="print"/>
          <a:srcRect l="8575" t="9469" r="17266" b="13751"/>
          <a:stretch>
            <a:fillRect/>
          </a:stretch>
        </p:blipFill>
        <p:spPr bwMode="auto">
          <a:xfrm>
            <a:off x="0" y="1535372"/>
            <a:ext cx="9144000" cy="5322627"/>
          </a:xfrm>
          <a:prstGeom prst="rect">
            <a:avLst/>
          </a:prstGeom>
          <a:noFill/>
          <a:ln w="9525">
            <a:noFill/>
            <a:miter lim="800000"/>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smtClean="0">
                <a:solidFill>
                  <a:srgbClr val="FFFF69"/>
                </a:solidFill>
              </a:rPr>
              <a:t>RNP AR </a:t>
            </a:r>
            <a:r>
              <a:rPr lang="en-US" sz="3600" b="1" dirty="0" err="1" smtClean="0">
                <a:solidFill>
                  <a:srgbClr val="FFFF69"/>
                </a:solidFill>
              </a:rPr>
              <a:t>RWY</a:t>
            </a:r>
            <a:r>
              <a:rPr lang="en-US" sz="3600" b="1" dirty="0" smtClean="0">
                <a:solidFill>
                  <a:srgbClr val="FFFF69"/>
                </a:solidFill>
              </a:rPr>
              <a:t> </a:t>
            </a:r>
            <a:r>
              <a:rPr lang="en-US" sz="3600" b="1" dirty="0" err="1" smtClean="0">
                <a:solidFill>
                  <a:srgbClr val="FFFF69"/>
                </a:solidFill>
              </a:rPr>
              <a:t>20L</a:t>
            </a:r>
            <a:endParaRPr lang="pt-BR" sz="3600" b="1" dirty="0">
              <a:solidFill>
                <a:srgbClr val="FFFF69"/>
              </a:solidFill>
            </a:endParaRPr>
          </a:p>
        </p:txBody>
      </p:sp>
      <p:cxnSp>
        <p:nvCxnSpPr>
          <p:cNvPr id="10" name="Conector reto 9"/>
          <p:cNvCxnSpPr/>
          <p:nvPr/>
        </p:nvCxnSpPr>
        <p:spPr bwMode="auto">
          <a:xfrm>
            <a:off x="0" y="2276872"/>
            <a:ext cx="6156176" cy="7200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14" name="Arco 13"/>
          <p:cNvSpPr/>
          <p:nvPr/>
        </p:nvSpPr>
        <p:spPr bwMode="auto">
          <a:xfrm rot="1656169">
            <a:off x="3800009" y="2282994"/>
            <a:ext cx="4078684" cy="4818530"/>
          </a:xfrm>
          <a:prstGeom prst="arc">
            <a:avLst>
              <a:gd name="adj1" fmla="val 14998121"/>
              <a:gd name="adj2" fmla="val 18504520"/>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cxnSp>
        <p:nvCxnSpPr>
          <p:cNvPr id="16" name="Conector reto 15"/>
          <p:cNvCxnSpPr/>
          <p:nvPr/>
        </p:nvCxnSpPr>
        <p:spPr bwMode="auto">
          <a:xfrm>
            <a:off x="7884368" y="3789040"/>
            <a:ext cx="216024" cy="1512168"/>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23" name="CaixaDeTexto 22"/>
          <p:cNvSpPr txBox="1"/>
          <p:nvPr/>
        </p:nvSpPr>
        <p:spPr>
          <a:xfrm>
            <a:off x="323528" y="1988840"/>
            <a:ext cx="939426" cy="523220"/>
          </a:xfrm>
          <a:prstGeom prst="rect">
            <a:avLst/>
          </a:prstGeom>
          <a:solidFill>
            <a:srgbClr val="FFFF66"/>
          </a:solidFill>
        </p:spPr>
        <p:txBody>
          <a:bodyPr wrap="square" rtlCol="0">
            <a:spAutoFit/>
          </a:bodyPr>
          <a:lstStyle/>
          <a:p>
            <a:pPr algn="ctr"/>
            <a:r>
              <a:rPr lang="en-US" sz="2800" b="1" dirty="0" smtClean="0">
                <a:solidFill>
                  <a:srgbClr val="001950"/>
                </a:solidFill>
              </a:rPr>
              <a:t>113</a:t>
            </a:r>
            <a:endParaRPr lang="pt-BR" sz="2800" b="1" dirty="0">
              <a:solidFill>
                <a:srgbClr val="001950"/>
              </a:solidFill>
            </a:endParaRPr>
          </a:p>
        </p:txBody>
      </p:sp>
      <p:cxnSp>
        <p:nvCxnSpPr>
          <p:cNvPr id="24" name="Conector reto 23"/>
          <p:cNvCxnSpPr/>
          <p:nvPr/>
        </p:nvCxnSpPr>
        <p:spPr bwMode="auto">
          <a:xfrm>
            <a:off x="1115616" y="1556792"/>
            <a:ext cx="3772990" cy="613917"/>
          </a:xfrm>
          <a:prstGeom prst="line">
            <a:avLst/>
          </a:prstGeom>
          <a:solidFill>
            <a:srgbClr val="00B8FF"/>
          </a:solidFill>
          <a:ln w="76200" cap="flat" cmpd="sng" algn="ctr">
            <a:solidFill>
              <a:srgbClr val="FFC000"/>
            </a:solidFill>
            <a:prstDash val="solid"/>
            <a:round/>
            <a:headEnd type="none" w="med" len="med"/>
            <a:tailEnd type="arrow" w="med" len="med"/>
          </a:ln>
          <a:effectLst/>
        </p:spPr>
      </p:cxnSp>
      <p:sp>
        <p:nvSpPr>
          <p:cNvPr id="25" name="CaixaDeTexto 24"/>
          <p:cNvSpPr txBox="1"/>
          <p:nvPr/>
        </p:nvSpPr>
        <p:spPr>
          <a:xfrm rot="469173">
            <a:off x="2078524" y="1627483"/>
            <a:ext cx="1890447" cy="523220"/>
          </a:xfrm>
          <a:prstGeom prst="rect">
            <a:avLst/>
          </a:prstGeom>
          <a:solidFill>
            <a:srgbClr val="FFC000"/>
          </a:solidFill>
        </p:spPr>
        <p:txBody>
          <a:bodyPr wrap="square" rtlCol="0">
            <a:spAutoFit/>
          </a:bodyPr>
          <a:lstStyle/>
          <a:p>
            <a:pPr algn="ctr"/>
            <a:r>
              <a:rPr lang="en-US" sz="2800" b="1" dirty="0" smtClean="0">
                <a:solidFill>
                  <a:srgbClr val="001950"/>
                </a:solidFill>
              </a:rPr>
              <a:t>122 (</a:t>
            </a:r>
            <a:r>
              <a:rPr lang="en-US" sz="2800" b="1" dirty="0" err="1" smtClean="0">
                <a:solidFill>
                  <a:srgbClr val="001950"/>
                </a:solidFill>
              </a:rPr>
              <a:t>TVD</a:t>
            </a:r>
            <a:r>
              <a:rPr lang="en-US" sz="2800" b="1" dirty="0" smtClean="0">
                <a:solidFill>
                  <a:srgbClr val="001950"/>
                </a:solidFill>
              </a:rPr>
              <a:t>)</a:t>
            </a:r>
            <a:endParaRPr lang="pt-BR" sz="2800" b="1" dirty="0">
              <a:solidFill>
                <a:srgbClr val="001950"/>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Os </a:t>
            </a:r>
            <a:r>
              <a:rPr lang="pt-BR" sz="2400" dirty="0">
                <a:solidFill>
                  <a:srgbClr val="FFFFFF"/>
                </a:solidFill>
              </a:rPr>
              <a:t>procedimentos </a:t>
            </a:r>
            <a:r>
              <a:rPr lang="pt-BR" sz="2400" dirty="0" smtClean="0">
                <a:solidFill>
                  <a:srgbClr val="FFFFFF"/>
                </a:solidFill>
              </a:rPr>
              <a:t>RNP AR para o Santos Dumont apresentam </a:t>
            </a:r>
            <a:r>
              <a:rPr lang="pt-BR" sz="2400" dirty="0">
                <a:solidFill>
                  <a:srgbClr val="FFFFFF"/>
                </a:solidFill>
              </a:rPr>
              <a:t>as seguintes </a:t>
            </a:r>
            <a:r>
              <a:rPr lang="pt-BR" sz="2400" dirty="0" smtClean="0">
                <a:solidFill>
                  <a:srgbClr val="FFFFFF"/>
                </a:solidFill>
              </a:rPr>
              <a:t>características (e </a:t>
            </a:r>
            <a:r>
              <a:rPr lang="pt-BR" sz="2400" dirty="0" err="1" smtClean="0">
                <a:solidFill>
                  <a:srgbClr val="FFFFFF"/>
                </a:solidFill>
              </a:rPr>
              <a:t>waivers</a:t>
            </a:r>
            <a:r>
              <a:rPr lang="pt-BR" sz="2400" dirty="0" smtClean="0">
                <a:solidFill>
                  <a:srgbClr val="FFFFFF"/>
                </a:solidFill>
              </a:rPr>
              <a:t>):</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PROCEDIMENTOS</a:t>
            </a:r>
            <a:r>
              <a:rPr lang="en-US" sz="3600" b="1" dirty="0" smtClean="0">
                <a:solidFill>
                  <a:srgbClr val="FFFF69"/>
                </a:solidFill>
              </a:rPr>
              <a:t> RNP AR</a:t>
            </a:r>
            <a:endParaRPr lang="pt-BR" sz="3600" b="1" dirty="0">
              <a:solidFill>
                <a:srgbClr val="FFFF69"/>
              </a:solidFill>
            </a:endParaRPr>
          </a:p>
        </p:txBody>
      </p:sp>
      <p:sp>
        <p:nvSpPr>
          <p:cNvPr id="12" name="Text Box 5"/>
          <p:cNvSpPr txBox="1">
            <a:spLocks noChangeArrowheads="1"/>
          </p:cNvSpPr>
          <p:nvPr/>
        </p:nvSpPr>
        <p:spPr bwMode="auto">
          <a:xfrm>
            <a:off x="300186" y="2420888"/>
            <a:ext cx="8592294" cy="2808312"/>
          </a:xfrm>
          <a:prstGeom prst="rect">
            <a:avLst/>
          </a:prstGeom>
          <a:noFill/>
          <a:ln w="9525">
            <a:noFill/>
            <a:round/>
            <a:headEnd/>
            <a:tailEnd/>
          </a:ln>
        </p:spPr>
        <p:txBody>
          <a:bodyPr lIns="90000" tIns="46800" rIns="90000" bIns="46800"/>
          <a:lstStyle/>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a:solidFill>
                  <a:srgbClr val="FFFFFF"/>
                </a:solidFill>
              </a:rPr>
              <a:t>Aproximação Final: RNP </a:t>
            </a:r>
            <a:r>
              <a:rPr lang="pt-BR" sz="2200" dirty="0" smtClean="0">
                <a:solidFill>
                  <a:srgbClr val="FFFFFF"/>
                </a:solidFill>
              </a:rPr>
              <a:t>0.1</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a:solidFill>
                  <a:srgbClr val="FFFFFF"/>
                </a:solidFill>
              </a:rPr>
              <a:t>Aproximação Perdida: RNP </a:t>
            </a:r>
            <a:r>
              <a:rPr lang="pt-BR" sz="2200" dirty="0" smtClean="0">
                <a:solidFill>
                  <a:srgbClr val="FFFFFF"/>
                </a:solidFill>
              </a:rPr>
              <a:t>0.15</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a:solidFill>
                  <a:srgbClr val="FFFFFF"/>
                </a:solidFill>
              </a:rPr>
              <a:t>Utilização de RF leg na aproximação final e aproximação </a:t>
            </a:r>
            <a:r>
              <a:rPr lang="pt-BR" sz="2200" dirty="0" smtClean="0">
                <a:solidFill>
                  <a:srgbClr val="FFFFFF"/>
                </a:solidFill>
              </a:rPr>
              <a:t>perdida</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a:solidFill>
                  <a:srgbClr val="FFFFFF"/>
                </a:solidFill>
              </a:rPr>
              <a:t>Mínimos </a:t>
            </a:r>
            <a:r>
              <a:rPr lang="pt-BR" sz="2200" dirty="0" smtClean="0">
                <a:solidFill>
                  <a:srgbClr val="FFFFFF"/>
                </a:solidFill>
              </a:rPr>
              <a:t>OPR: Teto 300 ft  -  </a:t>
            </a:r>
            <a:r>
              <a:rPr lang="pt-BR" sz="2200" dirty="0">
                <a:solidFill>
                  <a:srgbClr val="FFFFFF"/>
                </a:solidFill>
              </a:rPr>
              <a:t>VIS 1600m</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cstate="print"/>
          <a:srcRect l="41221" t="9469" r="13075" b="8780"/>
          <a:stretch>
            <a:fillRect/>
          </a:stretch>
        </p:blipFill>
        <p:spPr bwMode="auto">
          <a:xfrm>
            <a:off x="166784" y="1428736"/>
            <a:ext cx="5056570" cy="5085184"/>
          </a:xfrm>
          <a:prstGeom prst="rect">
            <a:avLst/>
          </a:prstGeom>
          <a:noFill/>
          <a:ln w="9525">
            <a:noFill/>
            <a:miter lim="800000"/>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6"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7" name="Conector reto 6"/>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8"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NÃO</a:t>
            </a:r>
            <a:r>
              <a:rPr lang="en-US" sz="3600" b="1" dirty="0" smtClean="0">
                <a:solidFill>
                  <a:srgbClr val="FFFF69"/>
                </a:solidFill>
              </a:rPr>
              <a:t> </a:t>
            </a:r>
            <a:r>
              <a:rPr lang="en-US" sz="3600" b="1" dirty="0" err="1" smtClean="0">
                <a:solidFill>
                  <a:srgbClr val="FFFF69"/>
                </a:solidFill>
              </a:rPr>
              <a:t>CONFORMIDADES</a:t>
            </a:r>
            <a:r>
              <a:rPr lang="en-US" sz="3600" b="1" dirty="0" smtClean="0">
                <a:solidFill>
                  <a:srgbClr val="FFFF69"/>
                </a:solidFill>
              </a:rPr>
              <a:t> (9905)</a:t>
            </a:r>
            <a:endParaRPr lang="pt-BR" sz="3600" b="1" dirty="0">
              <a:solidFill>
                <a:srgbClr val="FFFF69"/>
              </a:solidFill>
            </a:endParaRPr>
          </a:p>
        </p:txBody>
      </p:sp>
      <p:sp>
        <p:nvSpPr>
          <p:cNvPr id="14" name="Arco 13"/>
          <p:cNvSpPr/>
          <p:nvPr/>
        </p:nvSpPr>
        <p:spPr bwMode="auto">
          <a:xfrm rot="1656169">
            <a:off x="-1829435" y="2979189"/>
            <a:ext cx="4205358" cy="3312368"/>
          </a:xfrm>
          <a:prstGeom prst="arc">
            <a:avLst>
              <a:gd name="adj1" fmla="val 15041667"/>
              <a:gd name="adj2" fmla="val 2042224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
        <p:nvSpPr>
          <p:cNvPr id="15" name="Arco 14"/>
          <p:cNvSpPr/>
          <p:nvPr/>
        </p:nvSpPr>
        <p:spPr bwMode="auto">
          <a:xfrm rot="10971343">
            <a:off x="2309461" y="3630356"/>
            <a:ext cx="2105495" cy="2398328"/>
          </a:xfrm>
          <a:prstGeom prst="arc">
            <a:avLst>
              <a:gd name="adj1" fmla="val 11363848"/>
              <a:gd name="adj2" fmla="val 21135957"/>
            </a:avLst>
          </a:prstGeom>
          <a:noFill/>
          <a:ln w="57150" cap="flat" cmpd="sng" algn="ctr">
            <a:solidFill>
              <a:srgbClr val="FFFF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cxnSp>
        <p:nvCxnSpPr>
          <p:cNvPr id="16" name="Conector reto 15"/>
          <p:cNvCxnSpPr>
            <a:stCxn id="15" idx="0"/>
          </p:cNvCxnSpPr>
          <p:nvPr/>
        </p:nvCxnSpPr>
        <p:spPr bwMode="auto">
          <a:xfrm flipH="1" flipV="1">
            <a:off x="4339258" y="4065648"/>
            <a:ext cx="54875" cy="987986"/>
          </a:xfrm>
          <a:prstGeom prst="line">
            <a:avLst/>
          </a:prstGeom>
          <a:solidFill>
            <a:srgbClr val="00B8FF"/>
          </a:solidFill>
          <a:ln w="57150" cap="flat" cmpd="sng" algn="ctr">
            <a:solidFill>
              <a:srgbClr val="FFFF66"/>
            </a:solidFill>
            <a:prstDash val="solid"/>
            <a:round/>
            <a:headEnd type="none" w="med" len="med"/>
            <a:tailEnd type="arrow" w="med" len="med"/>
          </a:ln>
          <a:effectLst/>
        </p:spPr>
      </p:cxnSp>
      <p:sp>
        <p:nvSpPr>
          <p:cNvPr id="19" name="CaixaDeTexto 18"/>
          <p:cNvSpPr txBox="1"/>
          <p:nvPr/>
        </p:nvSpPr>
        <p:spPr>
          <a:xfrm>
            <a:off x="5286380" y="5857892"/>
            <a:ext cx="3429023" cy="830997"/>
          </a:xfrm>
          <a:prstGeom prst="rect">
            <a:avLst/>
          </a:prstGeom>
          <a:noFill/>
        </p:spPr>
        <p:txBody>
          <a:bodyPr wrap="square" rtlCol="0">
            <a:spAutoFit/>
          </a:bodyPr>
          <a:lstStyle/>
          <a:p>
            <a:pPr algn="just"/>
            <a:r>
              <a:rPr lang="pt-BR" sz="2400" dirty="0" err="1" smtClean="0">
                <a:solidFill>
                  <a:srgbClr val="FFFF66"/>
                </a:solidFill>
              </a:rPr>
              <a:t>Bank</a:t>
            </a:r>
            <a:r>
              <a:rPr lang="pt-BR" sz="2400" dirty="0" smtClean="0">
                <a:solidFill>
                  <a:srgbClr val="FFFF66"/>
                </a:solidFill>
              </a:rPr>
              <a:t> entre 17° e 22°;</a:t>
            </a:r>
          </a:p>
          <a:p>
            <a:pPr algn="just"/>
            <a:r>
              <a:rPr lang="en-US" sz="2400" dirty="0" err="1" smtClean="0">
                <a:solidFill>
                  <a:srgbClr val="FFFF66"/>
                </a:solidFill>
              </a:rPr>
              <a:t>TWC</a:t>
            </a:r>
            <a:r>
              <a:rPr lang="en-US" sz="2400" dirty="0" smtClean="0">
                <a:solidFill>
                  <a:srgbClr val="FFFF66"/>
                </a:solidFill>
              </a:rPr>
              <a:t> 30 </a:t>
            </a:r>
            <a:r>
              <a:rPr lang="en-US" sz="2400" dirty="0" err="1" smtClean="0">
                <a:solidFill>
                  <a:srgbClr val="FFFF66"/>
                </a:solidFill>
              </a:rPr>
              <a:t>kt</a:t>
            </a:r>
            <a:endParaRPr lang="pt-BR" sz="2400" dirty="0">
              <a:solidFill>
                <a:srgbClr val="FFFF66"/>
              </a:solidFill>
            </a:endParaRPr>
          </a:p>
        </p:txBody>
      </p:sp>
      <p:cxnSp>
        <p:nvCxnSpPr>
          <p:cNvPr id="24" name="Conector de seta reta 23"/>
          <p:cNvCxnSpPr/>
          <p:nvPr/>
        </p:nvCxnSpPr>
        <p:spPr bwMode="auto">
          <a:xfrm rot="10800000">
            <a:off x="4214811" y="5786454"/>
            <a:ext cx="1071570" cy="357190"/>
          </a:xfrm>
          <a:prstGeom prst="straightConnector1">
            <a:avLst/>
          </a:prstGeom>
          <a:noFill/>
          <a:ln w="38100" cap="flat" cmpd="sng" algn="ctr">
            <a:solidFill>
              <a:srgbClr val="FFFF00"/>
            </a:solidFill>
            <a:prstDash val="solid"/>
            <a:round/>
            <a:headEnd type="none" w="med" len="med"/>
            <a:tailEnd type="arrow" w="med" len="med"/>
          </a:ln>
          <a:effectLst/>
        </p:spPr>
      </p:cxnSp>
      <p:sp>
        <p:nvSpPr>
          <p:cNvPr id="25" name="CaixaDeTexto 24"/>
          <p:cNvSpPr txBox="1"/>
          <p:nvPr/>
        </p:nvSpPr>
        <p:spPr>
          <a:xfrm>
            <a:off x="5572132" y="4526829"/>
            <a:ext cx="2428892" cy="830997"/>
          </a:xfrm>
          <a:prstGeom prst="rect">
            <a:avLst/>
          </a:prstGeom>
          <a:noFill/>
        </p:spPr>
        <p:txBody>
          <a:bodyPr wrap="square" rtlCol="0">
            <a:spAutoFit/>
          </a:bodyPr>
          <a:lstStyle/>
          <a:p>
            <a:pPr algn="just"/>
            <a:r>
              <a:rPr lang="pt-BR" sz="2400" dirty="0" err="1" smtClean="0">
                <a:solidFill>
                  <a:srgbClr val="FFFF66"/>
                </a:solidFill>
              </a:rPr>
              <a:t>FROP</a:t>
            </a:r>
            <a:r>
              <a:rPr lang="pt-BR" sz="2400" dirty="0" smtClean="0">
                <a:solidFill>
                  <a:srgbClr val="FFFF66"/>
                </a:solidFill>
              </a:rPr>
              <a:t> 0.8</a:t>
            </a:r>
            <a:r>
              <a:rPr lang="pt-BR" sz="2400" dirty="0" err="1" smtClean="0">
                <a:solidFill>
                  <a:srgbClr val="FFFF66"/>
                </a:solidFill>
              </a:rPr>
              <a:t>NM</a:t>
            </a:r>
            <a:r>
              <a:rPr lang="pt-BR" sz="2400" dirty="0" smtClean="0">
                <a:solidFill>
                  <a:srgbClr val="FFFF66"/>
                </a:solidFill>
              </a:rPr>
              <a:t>;</a:t>
            </a:r>
          </a:p>
          <a:p>
            <a:pPr algn="just"/>
            <a:r>
              <a:rPr lang="en-US" sz="2400" dirty="0" smtClean="0">
                <a:solidFill>
                  <a:srgbClr val="FFFF66"/>
                </a:solidFill>
              </a:rPr>
              <a:t>H &lt; </a:t>
            </a:r>
            <a:r>
              <a:rPr lang="en-US" sz="2400" dirty="0" err="1" smtClean="0">
                <a:solidFill>
                  <a:srgbClr val="FFFF66"/>
                </a:solidFill>
              </a:rPr>
              <a:t>492ft</a:t>
            </a:r>
            <a:endParaRPr lang="pt-BR" sz="2400" dirty="0">
              <a:solidFill>
                <a:srgbClr val="FFFF66"/>
              </a:solidFill>
            </a:endParaRPr>
          </a:p>
        </p:txBody>
      </p:sp>
      <p:cxnSp>
        <p:nvCxnSpPr>
          <p:cNvPr id="27" name="Conector de seta reta 26"/>
          <p:cNvCxnSpPr>
            <a:stCxn id="25" idx="1"/>
          </p:cNvCxnSpPr>
          <p:nvPr/>
        </p:nvCxnSpPr>
        <p:spPr bwMode="auto">
          <a:xfrm rot="10800000" flipV="1">
            <a:off x="4438648" y="4942328"/>
            <a:ext cx="1133484" cy="13128"/>
          </a:xfrm>
          <a:prstGeom prst="straightConnector1">
            <a:avLst/>
          </a:prstGeom>
          <a:noFill/>
          <a:ln w="38100" cap="flat" cmpd="sng" algn="ctr">
            <a:solidFill>
              <a:srgbClr val="FFFF00"/>
            </a:solidFill>
            <a:prstDash val="solid"/>
            <a:round/>
            <a:headEnd type="none" w="med" len="med"/>
            <a:tailEnd type="arrow" w="med" len="med"/>
          </a:ln>
          <a:effectLst/>
        </p:spPr>
      </p:cxnSp>
      <p:sp>
        <p:nvSpPr>
          <p:cNvPr id="30" name="CaixaDeTexto 29"/>
          <p:cNvSpPr txBox="1"/>
          <p:nvPr/>
        </p:nvSpPr>
        <p:spPr>
          <a:xfrm>
            <a:off x="5491170" y="3429000"/>
            <a:ext cx="2581292" cy="461665"/>
          </a:xfrm>
          <a:prstGeom prst="rect">
            <a:avLst/>
          </a:prstGeom>
          <a:noFill/>
        </p:spPr>
        <p:txBody>
          <a:bodyPr wrap="square" rtlCol="0">
            <a:spAutoFit/>
          </a:bodyPr>
          <a:lstStyle/>
          <a:p>
            <a:pPr algn="just"/>
            <a:r>
              <a:rPr lang="pt-BR" sz="2400" dirty="0" smtClean="0">
                <a:solidFill>
                  <a:srgbClr val="FFFF66"/>
                </a:solidFill>
              </a:rPr>
              <a:t>RNP 0.15 (</a:t>
            </a:r>
            <a:r>
              <a:rPr lang="pt-BR" sz="2400" dirty="0" err="1" smtClean="0">
                <a:solidFill>
                  <a:srgbClr val="FFFF66"/>
                </a:solidFill>
              </a:rPr>
              <a:t>drift</a:t>
            </a:r>
            <a:r>
              <a:rPr lang="pt-BR" sz="2400" dirty="0" smtClean="0">
                <a:solidFill>
                  <a:srgbClr val="FFFF66"/>
                </a:solidFill>
              </a:rPr>
              <a:t>)</a:t>
            </a:r>
            <a:endParaRPr lang="pt-BR" sz="2400" dirty="0">
              <a:solidFill>
                <a:srgbClr val="FFFF66"/>
              </a:solidFill>
            </a:endParaRPr>
          </a:p>
        </p:txBody>
      </p:sp>
      <p:cxnSp>
        <p:nvCxnSpPr>
          <p:cNvPr id="31" name="Conector de seta reta 30"/>
          <p:cNvCxnSpPr>
            <a:stCxn id="30" idx="1"/>
          </p:cNvCxnSpPr>
          <p:nvPr/>
        </p:nvCxnSpPr>
        <p:spPr bwMode="auto">
          <a:xfrm rot="10800000">
            <a:off x="4286248" y="3571885"/>
            <a:ext cx="1204922" cy="87949"/>
          </a:xfrm>
          <a:prstGeom prst="straightConnector1">
            <a:avLst/>
          </a:prstGeom>
          <a:noFill/>
          <a:ln w="38100" cap="flat" cmpd="sng" algn="ctr">
            <a:solidFill>
              <a:srgbClr val="FFFF00"/>
            </a:solidFill>
            <a:prstDash val="solid"/>
            <a:round/>
            <a:headEnd type="none" w="med" len="med"/>
            <a:tailEnd type="arrow" w="med" len="med"/>
          </a:ln>
          <a:effectLst/>
        </p:spPr>
      </p:cxnSp>
      <p:sp>
        <p:nvSpPr>
          <p:cNvPr id="37" name="CaixaDeTexto 36"/>
          <p:cNvSpPr txBox="1"/>
          <p:nvPr/>
        </p:nvSpPr>
        <p:spPr>
          <a:xfrm>
            <a:off x="5562608" y="2285992"/>
            <a:ext cx="2438416" cy="461665"/>
          </a:xfrm>
          <a:prstGeom prst="rect">
            <a:avLst/>
          </a:prstGeom>
          <a:noFill/>
        </p:spPr>
        <p:txBody>
          <a:bodyPr wrap="square" rtlCol="0">
            <a:spAutoFit/>
          </a:bodyPr>
          <a:lstStyle/>
          <a:p>
            <a:pPr algn="just"/>
            <a:r>
              <a:rPr lang="pt-BR" sz="2400" dirty="0" smtClean="0">
                <a:solidFill>
                  <a:srgbClr val="FFFF66"/>
                </a:solidFill>
              </a:rPr>
              <a:t>H &lt; </a:t>
            </a:r>
            <a:r>
              <a:rPr lang="pt-BR" sz="2400" dirty="0" err="1" smtClean="0">
                <a:solidFill>
                  <a:srgbClr val="FFFF66"/>
                </a:solidFill>
              </a:rPr>
              <a:t>492ft</a:t>
            </a:r>
            <a:endParaRPr lang="pt-BR" sz="2400" dirty="0">
              <a:solidFill>
                <a:srgbClr val="FFFF66"/>
              </a:solidFill>
            </a:endParaRPr>
          </a:p>
        </p:txBody>
      </p:sp>
      <p:cxnSp>
        <p:nvCxnSpPr>
          <p:cNvPr id="38" name="Conector de seta reta 37"/>
          <p:cNvCxnSpPr>
            <a:stCxn id="37" idx="1"/>
          </p:cNvCxnSpPr>
          <p:nvPr/>
        </p:nvCxnSpPr>
        <p:spPr bwMode="auto">
          <a:xfrm rot="10800000">
            <a:off x="4357686" y="2428869"/>
            <a:ext cx="1204922" cy="87957"/>
          </a:xfrm>
          <a:prstGeom prst="straightConnector1">
            <a:avLst/>
          </a:prstGeom>
          <a:noFill/>
          <a:ln w="38100" cap="flat" cmpd="sng" algn="ctr">
            <a:solidFill>
              <a:srgbClr val="FFFF00"/>
            </a:solidFill>
            <a:prstDash val="solid"/>
            <a:round/>
            <a:headEnd type="none" w="med" len="med"/>
            <a:tailEnd type="arrow" w="med" len="med"/>
          </a:ln>
          <a:effectLst/>
        </p:spPr>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right)">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right)">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30"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3"/>
          <a:srcRect/>
          <a:stretch>
            <a:fillRect/>
          </a:stretch>
        </p:blipFill>
        <p:spPr bwMode="auto">
          <a:xfrm>
            <a:off x="71438" y="-1"/>
            <a:ext cx="4286248" cy="6824159"/>
          </a:xfrm>
          <a:prstGeom prst="rect">
            <a:avLst/>
          </a:prstGeom>
          <a:noFill/>
          <a:ln w="9525">
            <a:noFill/>
            <a:miter lim="800000"/>
            <a:headEnd/>
            <a:tailEnd/>
          </a:ln>
          <a:effectLst/>
        </p:spPr>
      </p:pic>
      <p:sp>
        <p:nvSpPr>
          <p:cNvPr id="21" name="CaixaDeTexto 20"/>
          <p:cNvSpPr txBox="1"/>
          <p:nvPr/>
        </p:nvSpPr>
        <p:spPr>
          <a:xfrm>
            <a:off x="4644008" y="188640"/>
            <a:ext cx="3168352" cy="400110"/>
          </a:xfrm>
          <a:prstGeom prst="rect">
            <a:avLst/>
          </a:prstGeom>
          <a:solidFill>
            <a:schemeClr val="bg1"/>
          </a:solidFill>
          <a:ln w="38100">
            <a:solidFill>
              <a:srgbClr val="FF0000"/>
            </a:solidFill>
          </a:ln>
        </p:spPr>
        <p:txBody>
          <a:bodyPr wrap="square" rtlCol="0">
            <a:spAutoFit/>
          </a:bodyPr>
          <a:lstStyle/>
          <a:p>
            <a:pPr algn="ctr"/>
            <a:r>
              <a:rPr lang="en-US" sz="2000" b="1" dirty="0" smtClean="0">
                <a:solidFill>
                  <a:srgbClr val="FF0000"/>
                </a:solidFill>
              </a:rPr>
              <a:t>RNAV(RNP) W RWY02R</a:t>
            </a:r>
            <a:endParaRPr lang="pt-BR" sz="2000" b="1" dirty="0">
              <a:solidFill>
                <a:srgbClr val="FF0000"/>
              </a:solidFill>
            </a:endParaRPr>
          </a:p>
        </p:txBody>
      </p:sp>
      <p:pic>
        <p:nvPicPr>
          <p:cNvPr id="19460" name="Picture 4"/>
          <p:cNvPicPr>
            <a:picLocks noChangeAspect="1" noChangeArrowheads="1"/>
          </p:cNvPicPr>
          <p:nvPr/>
        </p:nvPicPr>
        <p:blipFill>
          <a:blip r:embed="rId4"/>
          <a:srcRect/>
          <a:stretch>
            <a:fillRect/>
          </a:stretch>
        </p:blipFill>
        <p:spPr bwMode="auto">
          <a:xfrm>
            <a:off x="71406" y="110766"/>
            <a:ext cx="8929719" cy="2389540"/>
          </a:xfrm>
          <a:prstGeom prst="rect">
            <a:avLst/>
          </a:prstGeom>
          <a:noFill/>
          <a:ln w="57150" cap="flat" cmpd="sng" algn="ctr">
            <a:solidFill>
              <a:srgbClr val="FF0000"/>
            </a:solidFill>
            <a:prstDash val="solid"/>
            <a:round/>
            <a:headEnd type="none" w="med" len="med"/>
            <a:tailEnd type="none" w="med" len="me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wipe(left)">
                                      <p:cBhvr>
                                        <p:cTn id="12"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334393" y="214314"/>
            <a:ext cx="8381011" cy="6500834"/>
          </a:xfrm>
          <a:prstGeom prst="rect">
            <a:avLst/>
          </a:prstGeom>
          <a:noFill/>
          <a:ln w="57150" cap="flat" cmpd="sng" algn="ctr">
            <a:solidFill>
              <a:srgbClr val="FF0000"/>
            </a:solidFill>
            <a:prstDash val="solid"/>
            <a:round/>
            <a:headEnd type="none" w="med" len="med"/>
            <a:tailEnd type="none" w="med" len="med"/>
          </a:ln>
          <a:effectLst/>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245548" y="1142984"/>
            <a:ext cx="8684170" cy="5143536"/>
          </a:xfrm>
          <a:prstGeom prst="rect">
            <a:avLst/>
          </a:prstGeom>
          <a:noFill/>
          <a:ln w="57150" cap="flat" cmpd="sng" algn="ctr">
            <a:solidFill>
              <a:srgbClr val="FF0000"/>
            </a:solidFill>
            <a:prstDash val="solid"/>
            <a:round/>
            <a:headEnd type="none" w="med" len="med"/>
            <a:tailEnd type="none" w="med" len="med"/>
          </a:ln>
          <a:effectLst/>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aula ITA\Tela Titulo.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099" name="CaixaDeTexto 13"/>
          <p:cNvSpPr txBox="1">
            <a:spLocks noChangeArrowheads="1"/>
          </p:cNvSpPr>
          <p:nvPr/>
        </p:nvSpPr>
        <p:spPr bwMode="auto">
          <a:xfrm>
            <a:off x="0" y="511175"/>
            <a:ext cx="9144000" cy="1311275"/>
          </a:xfrm>
          <a:prstGeom prst="rect">
            <a:avLst/>
          </a:prstGeom>
          <a:solidFill>
            <a:schemeClr val="tx1">
              <a:alpha val="20000"/>
            </a:schemeClr>
          </a:solidFill>
          <a:ln w="9525">
            <a:noFill/>
            <a:miter lim="800000"/>
            <a:headEnd/>
            <a:tailEnd/>
          </a:ln>
        </p:spPr>
        <p:txBody>
          <a:bodyPr>
            <a:spAutoFit/>
          </a:bodyPr>
          <a:lstStyle/>
          <a:p>
            <a:pPr indent="444500"/>
            <a:r>
              <a:rPr lang="pt-BR" sz="4000">
                <a:solidFill>
                  <a:srgbClr val="FFFFFF"/>
                </a:solidFill>
              </a:rPr>
              <a:t>ROTEIRO:</a:t>
            </a:r>
          </a:p>
          <a:p>
            <a:pPr indent="444500"/>
            <a:endParaRPr lang="pt-BR" sz="4000">
              <a:solidFill>
                <a:srgbClr val="000000"/>
              </a:solidFill>
            </a:endParaRPr>
          </a:p>
        </p:txBody>
      </p:sp>
      <p:grpSp>
        <p:nvGrpSpPr>
          <p:cNvPr id="2" name="Grupo 22"/>
          <p:cNvGrpSpPr>
            <a:grpSpLocks/>
          </p:cNvGrpSpPr>
          <p:nvPr/>
        </p:nvGrpSpPr>
        <p:grpSpPr bwMode="auto">
          <a:xfrm>
            <a:off x="512763" y="923925"/>
            <a:ext cx="7974012" cy="701675"/>
            <a:chOff x="512064" y="1246253"/>
            <a:chExt cx="7974711" cy="701611"/>
          </a:xfrm>
        </p:grpSpPr>
        <p:sp>
          <p:nvSpPr>
            <p:cNvPr id="4103"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a:solidFill>
                    <a:srgbClr val="FFFFFF"/>
                  </a:solidFill>
                  <a:latin typeface="Calibri" pitchFamily="34" charset="0"/>
                  <a:sym typeface="Wingdings" pitchFamily="2" charset="2"/>
                </a:rPr>
                <a:t></a:t>
              </a:r>
              <a:endParaRPr lang="pt-BR" sz="4000">
                <a:solidFill>
                  <a:srgbClr val="FFFFFF"/>
                </a:solidFill>
                <a:latin typeface="Calibri" pitchFamily="34" charset="0"/>
              </a:endParaRPr>
            </a:p>
          </p:txBody>
        </p:sp>
        <p:cxnSp>
          <p:nvCxnSpPr>
            <p:cNvPr id="7" name="Conector reto 6"/>
            <p:cNvCxnSpPr/>
            <p:nvPr/>
          </p:nvCxnSpPr>
          <p:spPr bwMode="auto">
            <a:xfrm>
              <a:off x="515179" y="1594032"/>
              <a:ext cx="7469351" cy="1588"/>
            </a:xfrm>
            <a:prstGeom prst="line">
              <a:avLst/>
            </a:prstGeom>
            <a:ln w="161925" cmpd="dbl">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4101" name="Text Box 7"/>
          <p:cNvSpPr txBox="1">
            <a:spLocks noChangeArrowheads="1"/>
          </p:cNvSpPr>
          <p:nvPr/>
        </p:nvSpPr>
        <p:spPr bwMode="auto">
          <a:xfrm>
            <a:off x="0" y="1857375"/>
            <a:ext cx="9144000" cy="3077766"/>
          </a:xfrm>
          <a:prstGeom prst="rect">
            <a:avLst/>
          </a:prstGeom>
          <a:solidFill>
            <a:schemeClr val="tx1">
              <a:alpha val="41176"/>
            </a:schemeClr>
          </a:solidFill>
          <a:ln w="9525">
            <a:noFill/>
            <a:miter lim="800000"/>
            <a:headEnd/>
            <a:tailEnd/>
          </a:ln>
        </p:spPr>
        <p:txBody>
          <a:bodyPr>
            <a:spAutoFit/>
          </a:bodyPr>
          <a:lstStyle/>
          <a:p>
            <a:pPr marL="719138" lvl="2">
              <a:spcBef>
                <a:spcPts val="1800"/>
              </a:spcBef>
              <a:buClr>
                <a:schemeClr val="bg1"/>
              </a:buClr>
              <a:buFont typeface="Wingdings" pitchFamily="2" charset="2"/>
              <a:buChar char="ü"/>
            </a:pPr>
            <a:r>
              <a:rPr lang="pt-BR" sz="3600" dirty="0"/>
              <a:t> </a:t>
            </a:r>
            <a:r>
              <a:rPr lang="pt-BR" sz="3200" dirty="0" smtClean="0"/>
              <a:t>Histórico &amp; Introdução</a:t>
            </a:r>
            <a:endParaRPr lang="pt-BR" sz="3200" dirty="0"/>
          </a:p>
          <a:p>
            <a:pPr marL="719138" lvl="2">
              <a:spcBef>
                <a:spcPts val="1800"/>
              </a:spcBef>
              <a:buClr>
                <a:schemeClr val="bg1"/>
              </a:buClr>
              <a:buFont typeface="Wingdings" pitchFamily="2" charset="2"/>
              <a:buChar char="ü"/>
            </a:pPr>
            <a:r>
              <a:rPr lang="pt-BR" sz="3200" dirty="0" smtClean="0"/>
              <a:t> Estudo de Caso: Procedimentos RNP AR no Santos Dumont</a:t>
            </a:r>
          </a:p>
          <a:p>
            <a:pPr marL="719138" lvl="2">
              <a:spcBef>
                <a:spcPts val="1800"/>
              </a:spcBef>
              <a:buClr>
                <a:schemeClr val="bg1"/>
              </a:buClr>
              <a:buFont typeface="Wingdings" pitchFamily="2" charset="2"/>
              <a:buChar char="ü"/>
            </a:pPr>
            <a:r>
              <a:rPr lang="pt-BR" sz="3200" dirty="0" smtClean="0"/>
              <a:t> Utilização de Procedimentos (Lições aprendidas e Próximos desafios)</a:t>
            </a:r>
            <a:endParaRPr lang="pt-BR"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14"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15" name="Conector reto 14"/>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6"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INFORMAÇÕES</a:t>
            </a:r>
            <a:r>
              <a:rPr lang="en-US" sz="3600" b="1" dirty="0" smtClean="0">
                <a:solidFill>
                  <a:srgbClr val="FFFF69"/>
                </a:solidFill>
              </a:rPr>
              <a:t> </a:t>
            </a:r>
            <a:r>
              <a:rPr lang="en-US" sz="3600" b="1" dirty="0" err="1" smtClean="0">
                <a:solidFill>
                  <a:srgbClr val="FFFF69"/>
                </a:solidFill>
              </a:rPr>
              <a:t>COMPLEMENTARES</a:t>
            </a:r>
            <a:endParaRPr lang="pt-BR" sz="3600" b="1" dirty="0">
              <a:solidFill>
                <a:srgbClr val="FFFF69"/>
              </a:solidFill>
            </a:endParaRPr>
          </a:p>
        </p:txBody>
      </p:sp>
      <p:pic>
        <p:nvPicPr>
          <p:cNvPr id="20483" name="Picture 3"/>
          <p:cNvPicPr>
            <a:picLocks noChangeAspect="1" noChangeArrowheads="1"/>
          </p:cNvPicPr>
          <p:nvPr/>
        </p:nvPicPr>
        <p:blipFill>
          <a:blip r:embed="rId4"/>
          <a:srcRect l="12890" t="12500" r="14453" b="14583"/>
          <a:stretch>
            <a:fillRect/>
          </a:stretch>
        </p:blipFill>
        <p:spPr bwMode="auto">
          <a:xfrm>
            <a:off x="142844" y="1428736"/>
            <a:ext cx="8858312" cy="5000660"/>
          </a:xfrm>
          <a:prstGeom prst="rect">
            <a:avLst/>
          </a:prstGeom>
          <a:noFill/>
          <a:ln w="57150" cap="flat" cmpd="sng" algn="ctr">
            <a:solidFill>
              <a:srgbClr val="00B0F0"/>
            </a:solidFill>
            <a:prstDash val="solid"/>
            <a:round/>
            <a:headEnd type="none" w="med" len="med"/>
            <a:tailEnd type="none" w="med" len="med"/>
          </a:ln>
          <a:effectLst/>
        </p:spPr>
      </p:pic>
      <p:sp>
        <p:nvSpPr>
          <p:cNvPr id="13" name="Retângulo 12"/>
          <p:cNvSpPr/>
          <p:nvPr/>
        </p:nvSpPr>
        <p:spPr bwMode="auto">
          <a:xfrm>
            <a:off x="6500826" y="4714884"/>
            <a:ext cx="714380" cy="35719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14"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15" name="Conector reto 14"/>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6"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INFORMAÇÕES</a:t>
            </a:r>
            <a:r>
              <a:rPr lang="en-US" sz="3600" b="1" dirty="0" smtClean="0">
                <a:solidFill>
                  <a:srgbClr val="FFFF69"/>
                </a:solidFill>
              </a:rPr>
              <a:t> </a:t>
            </a:r>
            <a:r>
              <a:rPr lang="en-US" sz="3600" b="1" dirty="0" err="1" smtClean="0">
                <a:solidFill>
                  <a:srgbClr val="FFFF69"/>
                </a:solidFill>
              </a:rPr>
              <a:t>COMPLEMENTARES</a:t>
            </a:r>
            <a:endParaRPr lang="pt-BR" sz="3600" b="1" dirty="0">
              <a:solidFill>
                <a:srgbClr val="FFFF69"/>
              </a:solidFill>
            </a:endParaRPr>
          </a:p>
        </p:txBody>
      </p:sp>
      <p:pic>
        <p:nvPicPr>
          <p:cNvPr id="20482" name="Picture 2"/>
          <p:cNvPicPr>
            <a:picLocks noChangeAspect="1" noChangeArrowheads="1"/>
          </p:cNvPicPr>
          <p:nvPr/>
        </p:nvPicPr>
        <p:blipFill>
          <a:blip r:embed="rId4"/>
          <a:srcRect/>
          <a:stretch>
            <a:fillRect/>
          </a:stretch>
        </p:blipFill>
        <p:spPr bwMode="auto">
          <a:xfrm>
            <a:off x="158751" y="1611334"/>
            <a:ext cx="8842405" cy="4744705"/>
          </a:xfrm>
          <a:prstGeom prst="rect">
            <a:avLst/>
          </a:prstGeom>
          <a:noFill/>
          <a:ln w="57150" cap="flat" cmpd="sng" algn="ctr">
            <a:solidFill>
              <a:srgbClr val="00B0F0"/>
            </a:solidFill>
            <a:prstDash val="solid"/>
            <a:round/>
            <a:headEnd type="none" w="med" len="med"/>
            <a:tailEnd type="none" w="med" len="med"/>
          </a:ln>
          <a:effectLst/>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Comparação entre os mínimos operacionais atuais e os resultados obtidos com o RNP AR (CAT C):</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PROCEDIMENTOS</a:t>
            </a:r>
            <a:r>
              <a:rPr lang="en-US" sz="3600" b="1" dirty="0" smtClean="0">
                <a:solidFill>
                  <a:srgbClr val="FFFF69"/>
                </a:solidFill>
              </a:rPr>
              <a:t> RNP AR</a:t>
            </a:r>
            <a:endParaRPr lang="pt-BR" sz="3600" b="1" dirty="0">
              <a:solidFill>
                <a:srgbClr val="FFFF69"/>
              </a:solidFill>
            </a:endParaRPr>
          </a:p>
        </p:txBody>
      </p:sp>
      <p:graphicFrame>
        <p:nvGraphicFramePr>
          <p:cNvPr id="11" name="Tabela 10"/>
          <p:cNvGraphicFramePr>
            <a:graphicFrameLocks noGrp="1"/>
          </p:cNvGraphicFramePr>
          <p:nvPr/>
        </p:nvGraphicFramePr>
        <p:xfrm>
          <a:off x="144463" y="2780928"/>
          <a:ext cx="8820024" cy="3024335"/>
        </p:xfrm>
        <a:graphic>
          <a:graphicData uri="http://schemas.openxmlformats.org/drawingml/2006/table">
            <a:tbl>
              <a:tblPr/>
              <a:tblGrid>
                <a:gridCol w="949854"/>
                <a:gridCol w="1322678"/>
                <a:gridCol w="1300712"/>
                <a:gridCol w="1322678"/>
                <a:gridCol w="1300712"/>
                <a:gridCol w="1322678"/>
                <a:gridCol w="1300712"/>
              </a:tblGrid>
              <a:tr h="648071">
                <a:tc rowSpan="2">
                  <a:txBody>
                    <a:bodyPr/>
                    <a:lstStyle/>
                    <a:p>
                      <a:pPr algn="ctr">
                        <a:spcAft>
                          <a:spcPts val="0"/>
                        </a:spcAft>
                      </a:pPr>
                      <a:r>
                        <a:rPr lang="en-US" sz="2400" b="1" i="1" dirty="0" smtClean="0">
                          <a:ln>
                            <a:solidFill>
                              <a:schemeClr val="bg1"/>
                            </a:solidFill>
                          </a:ln>
                          <a:solidFill>
                            <a:schemeClr val="bg1"/>
                          </a:solidFill>
                          <a:latin typeface="+mn-lt"/>
                          <a:ea typeface="Times New Roman"/>
                          <a:cs typeface="Times New Roman"/>
                        </a:rPr>
                        <a:t>RWY</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gridSpan="2">
                  <a:txBody>
                    <a:bodyPr/>
                    <a:lstStyle/>
                    <a:p>
                      <a:pPr algn="ctr">
                        <a:spcAft>
                          <a:spcPts val="0"/>
                        </a:spcAft>
                      </a:pPr>
                      <a:r>
                        <a:rPr lang="pt-BR" sz="2400" b="0" i="0" dirty="0">
                          <a:ln>
                            <a:solidFill>
                              <a:schemeClr val="bg1"/>
                            </a:solidFill>
                          </a:ln>
                          <a:solidFill>
                            <a:schemeClr val="bg1"/>
                          </a:solidFill>
                          <a:latin typeface="+mn-lt"/>
                          <a:ea typeface="Times New Roman"/>
                          <a:cs typeface="Times New Roman"/>
                        </a:rPr>
                        <a:t>MDA/DA</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hMerge="1">
                  <a:txBody>
                    <a:bodyPr/>
                    <a:lstStyle/>
                    <a:p>
                      <a:endParaRPr lang="pt-BR"/>
                    </a:p>
                  </a:txBody>
                  <a:tcPr/>
                </a:tc>
                <a:tc gridSpan="2">
                  <a:txBody>
                    <a:bodyPr/>
                    <a:lstStyle/>
                    <a:p>
                      <a:pPr algn="ctr">
                        <a:spcAft>
                          <a:spcPts val="0"/>
                        </a:spcAft>
                      </a:pPr>
                      <a:r>
                        <a:rPr lang="pt-BR" sz="2400" b="0" i="0" dirty="0">
                          <a:ln>
                            <a:solidFill>
                              <a:schemeClr val="bg1"/>
                            </a:solidFill>
                          </a:ln>
                          <a:solidFill>
                            <a:schemeClr val="bg1"/>
                          </a:solidFill>
                          <a:latin typeface="+mn-lt"/>
                          <a:ea typeface="Times New Roman"/>
                          <a:cs typeface="Times New Roman"/>
                        </a:rPr>
                        <a:t>TETO</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hMerge="1">
                  <a:txBody>
                    <a:bodyPr/>
                    <a:lstStyle/>
                    <a:p>
                      <a:endParaRPr lang="pt-BR"/>
                    </a:p>
                  </a:txBody>
                  <a:tcPr/>
                </a:tc>
                <a:tc gridSpan="2">
                  <a:txBody>
                    <a:bodyPr/>
                    <a:lstStyle/>
                    <a:p>
                      <a:pPr algn="ctr">
                        <a:spcAft>
                          <a:spcPts val="0"/>
                        </a:spcAft>
                      </a:pPr>
                      <a:r>
                        <a:rPr lang="pt-BR" sz="2400" b="0" i="0" dirty="0">
                          <a:ln>
                            <a:solidFill>
                              <a:schemeClr val="bg1"/>
                            </a:solidFill>
                          </a:ln>
                          <a:solidFill>
                            <a:schemeClr val="bg1"/>
                          </a:solidFill>
                          <a:latin typeface="+mn-lt"/>
                          <a:ea typeface="Times New Roman"/>
                          <a:cs typeface="Times New Roman"/>
                        </a:rPr>
                        <a:t>VISIBILIDADE</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hMerge="1">
                  <a:txBody>
                    <a:bodyPr/>
                    <a:lstStyle/>
                    <a:p>
                      <a:endParaRPr lang="pt-BR"/>
                    </a:p>
                  </a:txBody>
                  <a:tcPr/>
                </a:tc>
              </a:tr>
              <a:tr h="784044">
                <a:tc vMerge="1">
                  <a:txBody>
                    <a:bodyPr/>
                    <a:lstStyle/>
                    <a:p>
                      <a:endParaRPr lang="pt-BR"/>
                    </a:p>
                  </a:txBody>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ATUAL</a:t>
                      </a:r>
                      <a:endParaRPr lang="pt-BR" sz="2400" b="0" i="0" kern="1200"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algn="ctr">
                        <a:spcAft>
                          <a:spcPts val="0"/>
                        </a:spcAft>
                      </a:pPr>
                      <a:r>
                        <a:rPr lang="pt-BR" sz="2400" b="0" i="0" kern="1200" dirty="0">
                          <a:ln>
                            <a:solidFill>
                              <a:schemeClr val="bg1"/>
                            </a:solidFill>
                          </a:ln>
                          <a:solidFill>
                            <a:schemeClr val="bg1"/>
                          </a:solidFill>
                          <a:latin typeface="+mn-lt"/>
                          <a:ea typeface="Times New Roman"/>
                          <a:cs typeface="Times New Roman"/>
                        </a:rPr>
                        <a:t>RNP AR</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algn="ctr">
                        <a:spcAft>
                          <a:spcPts val="0"/>
                        </a:spcAft>
                      </a:pPr>
                      <a:r>
                        <a:rPr lang="pt-BR" sz="2400" b="0" i="0" kern="1200" dirty="0" smtClean="0">
                          <a:ln>
                            <a:solidFill>
                              <a:schemeClr val="bg1"/>
                            </a:solidFill>
                          </a:ln>
                          <a:solidFill>
                            <a:schemeClr val="bg1"/>
                          </a:solidFill>
                          <a:latin typeface="+mn-lt"/>
                          <a:ea typeface="Times New Roman"/>
                          <a:cs typeface="Times New Roman"/>
                        </a:rPr>
                        <a:t>ATUAL</a:t>
                      </a:r>
                      <a:endParaRPr lang="pt-BR" sz="2400" b="0" i="0" kern="1200"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algn="ctr">
                        <a:spcAft>
                          <a:spcPts val="0"/>
                        </a:spcAft>
                      </a:pPr>
                      <a:r>
                        <a:rPr lang="pt-BR" sz="2400" b="0" i="0" kern="1200" dirty="0">
                          <a:ln>
                            <a:solidFill>
                              <a:schemeClr val="bg1"/>
                            </a:solidFill>
                          </a:ln>
                          <a:solidFill>
                            <a:schemeClr val="bg1"/>
                          </a:solidFill>
                          <a:latin typeface="+mn-lt"/>
                          <a:ea typeface="Times New Roman"/>
                          <a:cs typeface="Times New Roman"/>
                        </a:rPr>
                        <a:t>RNP AR</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algn="ctr">
                        <a:spcAft>
                          <a:spcPts val="0"/>
                        </a:spcAft>
                      </a:pPr>
                      <a:r>
                        <a:rPr lang="pt-BR" sz="2400" b="0" i="0" kern="1200" dirty="0" smtClean="0">
                          <a:ln>
                            <a:solidFill>
                              <a:schemeClr val="bg1"/>
                            </a:solidFill>
                          </a:ln>
                          <a:solidFill>
                            <a:schemeClr val="bg1"/>
                          </a:solidFill>
                          <a:latin typeface="+mn-lt"/>
                          <a:ea typeface="Times New Roman"/>
                          <a:cs typeface="Times New Roman"/>
                        </a:rPr>
                        <a:t>ATUAL</a:t>
                      </a:r>
                      <a:endParaRPr lang="pt-BR" sz="2400" b="0" i="0" kern="1200"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algn="ctr">
                        <a:spcAft>
                          <a:spcPts val="0"/>
                        </a:spcAft>
                      </a:pPr>
                      <a:r>
                        <a:rPr lang="pt-BR" sz="2400" b="0" i="0" kern="1200" dirty="0">
                          <a:ln>
                            <a:solidFill>
                              <a:schemeClr val="bg1"/>
                            </a:solidFill>
                          </a:ln>
                          <a:solidFill>
                            <a:schemeClr val="bg1"/>
                          </a:solidFill>
                          <a:latin typeface="+mn-lt"/>
                          <a:ea typeface="Times New Roman"/>
                          <a:cs typeface="Times New Roman"/>
                        </a:rPr>
                        <a:t>RNP AR</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r>
              <a:tr h="839611">
                <a:tc>
                  <a:txBody>
                    <a:bodyPr/>
                    <a:lstStyle/>
                    <a:p>
                      <a:pPr algn="ctr">
                        <a:spcAft>
                          <a:spcPts val="0"/>
                        </a:spcAft>
                      </a:pPr>
                      <a:r>
                        <a:rPr lang="en-US" sz="2400" b="0" i="0" dirty="0" smtClean="0">
                          <a:ln>
                            <a:solidFill>
                              <a:schemeClr val="bg1"/>
                            </a:solidFill>
                          </a:ln>
                          <a:solidFill>
                            <a:schemeClr val="bg1"/>
                          </a:solidFill>
                          <a:latin typeface="+mn-lt"/>
                          <a:ea typeface="Times New Roman"/>
                          <a:cs typeface="Times New Roman"/>
                        </a:rPr>
                        <a:t>02R</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1200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305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1200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300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4000 m</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1600 m</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r>
              <a:tr h="752609">
                <a:tc>
                  <a:txBody>
                    <a:bodyPr/>
                    <a:lstStyle/>
                    <a:p>
                      <a:pPr algn="ctr">
                        <a:spcAft>
                          <a:spcPts val="0"/>
                        </a:spcAft>
                      </a:pPr>
                      <a:r>
                        <a:rPr lang="pt-BR" sz="2400" b="0" i="0" dirty="0" smtClean="0">
                          <a:ln>
                            <a:solidFill>
                              <a:schemeClr val="bg1"/>
                            </a:solidFill>
                          </a:ln>
                          <a:solidFill>
                            <a:schemeClr val="bg1"/>
                          </a:solidFill>
                          <a:latin typeface="+mn-lt"/>
                          <a:ea typeface="Times New Roman"/>
                          <a:cs typeface="Times New Roman"/>
                        </a:rPr>
                        <a:t>20L</a:t>
                      </a:r>
                      <a:endParaRPr lang="pt-BR" sz="2400" b="1" i="1" dirty="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700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306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700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300 </a:t>
                      </a:r>
                      <a:r>
                        <a:rPr lang="pt-BR" sz="2400" b="0" i="0" kern="1200" dirty="0" err="1" smtClean="0">
                          <a:ln>
                            <a:solidFill>
                              <a:schemeClr val="bg1"/>
                            </a:solidFill>
                          </a:ln>
                          <a:solidFill>
                            <a:schemeClr val="bg1"/>
                          </a:solidFill>
                          <a:latin typeface="+mn-lt"/>
                          <a:ea typeface="Times New Roman"/>
                          <a:cs typeface="Times New Roman"/>
                        </a:rPr>
                        <a:t>ft</a:t>
                      </a:r>
                      <a:endParaRPr lang="pt-BR" sz="2400" b="0" i="0" kern="1200" dirty="0" smtClean="0">
                        <a:ln>
                          <a:solidFill>
                            <a:schemeClr val="bg1"/>
                          </a:solidFill>
                        </a:ln>
                        <a:solidFill>
                          <a:schemeClr val="bg1"/>
                        </a:solidFill>
                        <a:latin typeface="+mn-lt"/>
                        <a:ea typeface="Times New Roman"/>
                        <a:cs typeface="Times New Roman"/>
                      </a:endParaRP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4500 m</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c>
                  <a:txBody>
                    <a:bodyPr/>
                    <a:lstStyle/>
                    <a:p>
                      <a:pPr marL="0" algn="ctr" defTabSz="914400" rtl="0" eaLnBrk="1" latinLnBrk="0" hangingPunct="1">
                        <a:spcAft>
                          <a:spcPts val="0"/>
                        </a:spcAft>
                      </a:pPr>
                      <a:r>
                        <a:rPr lang="pt-BR" sz="2400" b="0" i="0" kern="1200" dirty="0" smtClean="0">
                          <a:ln>
                            <a:solidFill>
                              <a:schemeClr val="bg1"/>
                            </a:solidFill>
                          </a:ln>
                          <a:solidFill>
                            <a:schemeClr val="bg1"/>
                          </a:solidFill>
                          <a:latin typeface="+mn-lt"/>
                          <a:ea typeface="Times New Roman"/>
                          <a:cs typeface="Times New Roman"/>
                        </a:rPr>
                        <a:t>1600 m</a:t>
                      </a:r>
                    </a:p>
                  </a:txBody>
                  <a:tcPr marL="68580" marR="68580" marT="0" marB="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1950"/>
                    </a:solidFill>
                  </a:tcPr>
                </a:tc>
              </a:tr>
            </a:tbl>
          </a:graphicData>
        </a:graphic>
      </p:graphicFrame>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PROCEDIMENTOS</a:t>
            </a:r>
            <a:r>
              <a:rPr lang="en-US" sz="3600" b="1" dirty="0" smtClean="0">
                <a:solidFill>
                  <a:srgbClr val="FFFF69"/>
                </a:solidFill>
              </a:rPr>
              <a:t> RNP AR</a:t>
            </a:r>
            <a:endParaRPr lang="pt-BR" sz="3600" b="1" dirty="0">
              <a:solidFill>
                <a:srgbClr val="FFFF69"/>
              </a:solidFill>
            </a:endParaRPr>
          </a:p>
        </p:txBody>
      </p:sp>
      <p:sp>
        <p:nvSpPr>
          <p:cNvPr id="11" name="Text Box 2"/>
          <p:cNvSpPr txBox="1">
            <a:spLocks noChangeArrowheads="1"/>
          </p:cNvSpPr>
          <p:nvPr/>
        </p:nvSpPr>
        <p:spPr bwMode="auto">
          <a:xfrm>
            <a:off x="363538" y="2204864"/>
            <a:ext cx="8489950" cy="3816424"/>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Segurança</a:t>
            </a:r>
            <a:r>
              <a:rPr lang="pt-BR" sz="2400" dirty="0">
                <a:solidFill>
                  <a:srgbClr val="FFFFFF"/>
                </a:solidFill>
              </a:rPr>
              <a:t>: </a:t>
            </a:r>
            <a:r>
              <a:rPr lang="pt-BR" sz="2400" dirty="0" smtClean="0">
                <a:solidFill>
                  <a:srgbClr val="FFFFFF"/>
                </a:solidFill>
              </a:rPr>
              <a:t>Descida estabilizada e redução do CFIT</a:t>
            </a:r>
            <a:endParaRPr lang="pt-BR" sz="2400" dirty="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Acessibilidade</a:t>
            </a:r>
            <a:r>
              <a:rPr lang="pt-BR" sz="2400" dirty="0">
                <a:solidFill>
                  <a:srgbClr val="FFFFFF"/>
                </a:solidFill>
              </a:rPr>
              <a:t>: </a:t>
            </a:r>
            <a:r>
              <a:rPr lang="pt-BR" sz="2400" dirty="0" smtClean="0">
                <a:solidFill>
                  <a:srgbClr val="FFFFFF"/>
                </a:solidFill>
              </a:rPr>
              <a:t>Mínimos </a:t>
            </a:r>
            <a:r>
              <a:rPr lang="pt-BR" sz="2400" dirty="0" err="1" smtClean="0">
                <a:solidFill>
                  <a:srgbClr val="FFFFFF"/>
                </a:solidFill>
              </a:rPr>
              <a:t>OPR</a:t>
            </a:r>
            <a:r>
              <a:rPr lang="pt-BR" sz="2400" dirty="0" smtClean="0">
                <a:solidFill>
                  <a:srgbClr val="FFFFFF"/>
                </a:solidFill>
              </a:rPr>
              <a:t> menos restritivos</a:t>
            </a: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Performance de Navegação: Maior facilidade de execução dos procedimentos</a:t>
            </a:r>
            <a:endParaRPr lang="pt-BR" sz="2400" dirty="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Benefícios ambientais: Redução do </a:t>
            </a:r>
            <a:r>
              <a:rPr lang="pt-BR" sz="2400" dirty="0">
                <a:solidFill>
                  <a:srgbClr val="FFFFFF"/>
                </a:solidFill>
              </a:rPr>
              <a:t>ruído </a:t>
            </a:r>
            <a:r>
              <a:rPr lang="pt-BR" sz="2400" dirty="0" smtClean="0">
                <a:solidFill>
                  <a:srgbClr val="FFFFFF"/>
                </a:solidFill>
              </a:rPr>
              <a:t>e do </a:t>
            </a:r>
            <a:r>
              <a:rPr lang="pt-BR" sz="2400" dirty="0">
                <a:solidFill>
                  <a:srgbClr val="FFFFFF"/>
                </a:solidFill>
              </a:rPr>
              <a:t>consumo de </a:t>
            </a:r>
            <a:r>
              <a:rPr lang="pt-BR" sz="2400" dirty="0" smtClean="0">
                <a:solidFill>
                  <a:srgbClr val="FFFFFF"/>
                </a:solidFill>
              </a:rPr>
              <a:t>combustível (e da </a:t>
            </a:r>
            <a:r>
              <a:rPr lang="pt-BR" sz="2400" dirty="0">
                <a:solidFill>
                  <a:srgbClr val="FFFFFF"/>
                </a:solidFill>
              </a:rPr>
              <a:t>emissão </a:t>
            </a:r>
            <a:r>
              <a:rPr lang="pt-BR" sz="2400" dirty="0" smtClean="0">
                <a:solidFill>
                  <a:srgbClr val="FFFFFF"/>
                </a:solidFill>
              </a:rPr>
              <a:t>de CO</a:t>
            </a:r>
            <a:r>
              <a:rPr lang="pt-BR" sz="2400" baseline="-25000" dirty="0" smtClean="0">
                <a:solidFill>
                  <a:srgbClr val="FFFFFF"/>
                </a:solidFill>
              </a:rPr>
              <a:t>2</a:t>
            </a:r>
            <a:r>
              <a:rPr lang="pt-BR" sz="2400" dirty="0" smtClean="0">
                <a:solidFill>
                  <a:srgbClr val="FFFFFF"/>
                </a:solidFill>
              </a:rPr>
              <a:t>)</a:t>
            </a:r>
            <a:endParaRPr lang="pt-BR" sz="2400" dirty="0">
              <a:solidFill>
                <a:srgbClr val="FFFFFF"/>
              </a:solidFill>
            </a:endParaRPr>
          </a:p>
        </p:txBody>
      </p:sp>
      <p:sp>
        <p:nvSpPr>
          <p:cNvPr id="13" name="Text Box 3"/>
          <p:cNvSpPr txBox="1">
            <a:spLocks noChangeArrowheads="1"/>
          </p:cNvSpPr>
          <p:nvPr/>
        </p:nvSpPr>
        <p:spPr bwMode="auto">
          <a:xfrm>
            <a:off x="124271" y="1458615"/>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1" dirty="0" err="1" smtClean="0">
                <a:solidFill>
                  <a:srgbClr val="FFFF69"/>
                </a:solidFill>
              </a:rPr>
              <a:t>VOO</a:t>
            </a:r>
            <a:r>
              <a:rPr lang="en-US" sz="2800" b="1" dirty="0" smtClean="0">
                <a:solidFill>
                  <a:srgbClr val="FFFF69"/>
                </a:solidFill>
              </a:rPr>
              <a:t> DE </a:t>
            </a:r>
            <a:r>
              <a:rPr lang="en-US" sz="2800" b="1" dirty="0" err="1" smtClean="0">
                <a:solidFill>
                  <a:srgbClr val="FFFF69"/>
                </a:solidFill>
              </a:rPr>
              <a:t>TESTE</a:t>
            </a:r>
            <a:r>
              <a:rPr lang="en-US" sz="2800" b="1" dirty="0" smtClean="0">
                <a:solidFill>
                  <a:srgbClr val="FFFF69"/>
                </a:solidFill>
              </a:rPr>
              <a:t> FINAL (</a:t>
            </a:r>
            <a:r>
              <a:rPr lang="en-US" sz="2800" b="1" dirty="0" err="1" smtClean="0">
                <a:solidFill>
                  <a:srgbClr val="FFFF69"/>
                </a:solidFill>
              </a:rPr>
              <a:t>MAIO</a:t>
            </a:r>
            <a:r>
              <a:rPr lang="en-US" sz="2800" b="1" dirty="0" smtClean="0">
                <a:solidFill>
                  <a:srgbClr val="FFFF69"/>
                </a:solidFill>
              </a:rPr>
              <a:t> 2012)</a:t>
            </a:r>
            <a:endParaRPr lang="pt-BR" sz="2800" b="1" dirty="0">
              <a:solidFill>
                <a:srgbClr val="FFFF69"/>
              </a:solidFill>
            </a:endParaRPr>
          </a:p>
        </p:txBody>
      </p:sp>
      <p:sp>
        <p:nvSpPr>
          <p:cNvPr id="14" name="Estrela de 5 pontas 13"/>
          <p:cNvSpPr/>
          <p:nvPr/>
        </p:nvSpPr>
        <p:spPr>
          <a:xfrm>
            <a:off x="7884368" y="6380583"/>
            <a:ext cx="359594" cy="36078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7" name="Rectangle 3"/>
          <p:cNvSpPr>
            <a:spLocks noChangeArrowheads="1"/>
          </p:cNvSpPr>
          <p:nvPr/>
        </p:nvSpPr>
        <p:spPr bwMode="auto">
          <a:xfrm>
            <a:off x="251520" y="1814959"/>
            <a:ext cx="8384480" cy="1470025"/>
          </a:xfrm>
          <a:prstGeom prst="rect">
            <a:avLst/>
          </a:prstGeom>
          <a:noFill/>
          <a:ln w="9525">
            <a:noFill/>
            <a:miter lim="800000"/>
            <a:headEnd/>
            <a:tailEnd/>
          </a:ln>
        </p:spPr>
        <p:txBody>
          <a:bodyPr anchor="ctr"/>
          <a:lstStyle/>
          <a:p>
            <a:pPr algn="ctr">
              <a:lnSpc>
                <a:spcPct val="90000"/>
              </a:lnSpc>
            </a:pPr>
            <a:r>
              <a:rPr lang="pt-BR" sz="6000" b="1" dirty="0" smtClean="0"/>
              <a:t>OBRIGADO!</a:t>
            </a:r>
            <a:endParaRPr lang="pt-BR" sz="6000" b="1" dirty="0"/>
          </a:p>
        </p:txBody>
      </p:sp>
      <p:grpSp>
        <p:nvGrpSpPr>
          <p:cNvPr id="13" name="Grupo 12"/>
          <p:cNvGrpSpPr/>
          <p:nvPr/>
        </p:nvGrpSpPr>
        <p:grpSpPr>
          <a:xfrm>
            <a:off x="1403648" y="4005064"/>
            <a:ext cx="6336704" cy="1440160"/>
            <a:chOff x="971600" y="4437112"/>
            <a:chExt cx="6336704" cy="1440160"/>
          </a:xfrm>
        </p:grpSpPr>
        <p:sp>
          <p:nvSpPr>
            <p:cNvPr id="12" name="Retângulo 11"/>
            <p:cNvSpPr/>
            <p:nvPr/>
          </p:nvSpPr>
          <p:spPr bwMode="auto">
            <a:xfrm>
              <a:off x="971600" y="4437112"/>
              <a:ext cx="1512168" cy="14401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smtClean="0">
                <a:ln>
                  <a:noFill/>
                </a:ln>
                <a:solidFill>
                  <a:schemeClr val="bg1"/>
                </a:solidFill>
                <a:effectLst/>
                <a:latin typeface="Arial" charset="0"/>
                <a:cs typeface="Arial" charset="0"/>
              </a:endParaRPr>
            </a:p>
          </p:txBody>
        </p:sp>
        <p:sp>
          <p:nvSpPr>
            <p:cNvPr id="9" name="Rectangle 5"/>
            <p:cNvSpPr>
              <a:spLocks noChangeArrowheads="1"/>
            </p:cNvSpPr>
            <p:nvPr/>
          </p:nvSpPr>
          <p:spPr bwMode="auto">
            <a:xfrm>
              <a:off x="2051719" y="4437112"/>
              <a:ext cx="5256585" cy="1440160"/>
            </a:xfrm>
            <a:prstGeom prst="rect">
              <a:avLst/>
            </a:prstGeom>
            <a:solidFill>
              <a:schemeClr val="bg1"/>
            </a:solidFill>
            <a:ln w="9525">
              <a:solidFill>
                <a:schemeClr val="bg1"/>
              </a:solidFill>
              <a:miter lim="800000"/>
              <a:headEnd/>
              <a:tailEnd/>
            </a:ln>
          </p:spPr>
          <p:txBody>
            <a:bodyPr anchor="ctr"/>
            <a:lstStyle/>
            <a:p>
              <a:pPr algn="ctr">
                <a:spcBef>
                  <a:spcPts val="600"/>
                </a:spcBef>
              </a:pPr>
              <a:r>
                <a:rPr lang="pt-BR" sz="2000" b="1" dirty="0">
                  <a:solidFill>
                    <a:schemeClr val="accent2">
                      <a:lumMod val="50000"/>
                    </a:schemeClr>
                  </a:solidFill>
                  <a:cs typeface="Arial" charset="0"/>
                </a:rPr>
                <a:t>FERNANDES JÚNIOR - </a:t>
              </a:r>
              <a:r>
                <a:rPr lang="pt-BR" sz="2000" b="1" dirty="0" smtClean="0">
                  <a:solidFill>
                    <a:schemeClr val="accent2">
                      <a:lumMod val="50000"/>
                    </a:schemeClr>
                  </a:solidFill>
                  <a:cs typeface="Arial" charset="0"/>
                </a:rPr>
                <a:t>MAJ. </a:t>
              </a:r>
              <a:r>
                <a:rPr lang="pt-BR" sz="2000" b="1" dirty="0">
                  <a:solidFill>
                    <a:schemeClr val="accent2">
                      <a:lumMod val="50000"/>
                    </a:schemeClr>
                  </a:solidFill>
                  <a:cs typeface="Arial" charset="0"/>
                </a:rPr>
                <a:t>ESP. CTA</a:t>
              </a:r>
              <a:br>
                <a:rPr lang="pt-BR" sz="2000" b="1" dirty="0">
                  <a:solidFill>
                    <a:schemeClr val="accent2">
                      <a:lumMod val="50000"/>
                    </a:schemeClr>
                  </a:solidFill>
                  <a:cs typeface="Arial" charset="0"/>
                </a:rPr>
              </a:br>
              <a:r>
                <a:rPr lang="pt-BR" sz="2000" dirty="0">
                  <a:solidFill>
                    <a:schemeClr val="accent2">
                      <a:lumMod val="50000"/>
                    </a:schemeClr>
                  </a:solidFill>
                  <a:cs typeface="Arial" charset="0"/>
                </a:rPr>
                <a:t>e-mail: juniorcta@gmail.com</a:t>
              </a:r>
              <a:br>
                <a:rPr lang="pt-BR" sz="2000" dirty="0">
                  <a:solidFill>
                    <a:schemeClr val="accent2">
                      <a:lumMod val="50000"/>
                    </a:schemeClr>
                  </a:solidFill>
                  <a:cs typeface="Arial" charset="0"/>
                </a:rPr>
              </a:br>
              <a:r>
                <a:rPr lang="pt-BR" sz="2000" dirty="0">
                  <a:solidFill>
                    <a:schemeClr val="accent2">
                      <a:lumMod val="50000"/>
                    </a:schemeClr>
                  </a:solidFill>
                  <a:cs typeface="Arial" charset="0"/>
                </a:rPr>
                <a:t> fernandescfj@cindacta2.intraer </a:t>
              </a:r>
              <a:br>
                <a:rPr lang="pt-BR" sz="2000" dirty="0">
                  <a:solidFill>
                    <a:schemeClr val="accent2">
                      <a:lumMod val="50000"/>
                    </a:schemeClr>
                  </a:solidFill>
                  <a:cs typeface="Arial" charset="0"/>
                </a:rPr>
              </a:br>
              <a:r>
                <a:rPr lang="pt-BR" sz="2000" dirty="0">
                  <a:solidFill>
                    <a:schemeClr val="accent2">
                      <a:lumMod val="50000"/>
                    </a:schemeClr>
                  </a:solidFill>
                  <a:cs typeface="Arial" charset="0"/>
                </a:rPr>
                <a:t>  </a:t>
              </a:r>
              <a:r>
                <a:rPr lang="pt-BR" sz="2000" dirty="0" err="1">
                  <a:solidFill>
                    <a:schemeClr val="accent2">
                      <a:lumMod val="50000"/>
                    </a:schemeClr>
                  </a:solidFill>
                  <a:cs typeface="Arial" charset="0"/>
                </a:rPr>
                <a:t>Tel</a:t>
              </a:r>
              <a:r>
                <a:rPr lang="pt-BR" sz="2000" dirty="0">
                  <a:solidFill>
                    <a:schemeClr val="accent2">
                      <a:lumMod val="50000"/>
                    </a:schemeClr>
                  </a:solidFill>
                  <a:cs typeface="Arial" charset="0"/>
                </a:rPr>
                <a:t>: (41) </a:t>
              </a:r>
              <a:r>
                <a:rPr lang="pt-BR" sz="2000" dirty="0" smtClean="0">
                  <a:solidFill>
                    <a:schemeClr val="accent2">
                      <a:lumMod val="50000"/>
                    </a:schemeClr>
                  </a:solidFill>
                  <a:cs typeface="Arial" charset="0"/>
                </a:rPr>
                <a:t>3251-5239</a:t>
              </a:r>
              <a:r>
                <a:rPr lang="pt-BR" sz="2000" b="1" dirty="0" smtClean="0">
                  <a:solidFill>
                    <a:schemeClr val="accent2">
                      <a:lumMod val="50000"/>
                    </a:schemeClr>
                  </a:solidFill>
                  <a:cs typeface="Arial" charset="0"/>
                </a:rPr>
                <a:t> </a:t>
              </a:r>
              <a:endParaRPr lang="pt-BR" sz="2000" b="1" dirty="0">
                <a:solidFill>
                  <a:schemeClr val="accent2">
                    <a:lumMod val="50000"/>
                  </a:schemeClr>
                </a:solidFill>
                <a:cs typeface="Arial" charset="0"/>
              </a:endParaRPr>
            </a:p>
          </p:txBody>
        </p:sp>
        <p:pic>
          <p:nvPicPr>
            <p:cNvPr id="10" name="Imagem 9" descr="dom.gif"/>
            <p:cNvPicPr>
              <a:picLocks noChangeAspect="1"/>
            </p:cNvPicPr>
            <p:nvPr/>
          </p:nvPicPr>
          <p:blipFill>
            <a:blip r:embed="rId4" cstate="print"/>
            <a:stretch>
              <a:fillRect/>
            </a:stretch>
          </p:blipFill>
          <p:spPr>
            <a:xfrm>
              <a:off x="1187624" y="4581128"/>
              <a:ext cx="984848" cy="1243012"/>
            </a:xfrm>
            <a:prstGeom prst="rect">
              <a:avLst/>
            </a:prstGeom>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10243" name="Text Box 4"/>
          <p:cNvSpPr txBox="1">
            <a:spLocks noChangeArrowheads="1"/>
          </p:cNvSpPr>
          <p:nvPr/>
        </p:nvSpPr>
        <p:spPr bwMode="auto">
          <a:xfrm>
            <a:off x="0" y="2492375"/>
            <a:ext cx="9143999" cy="2016125"/>
          </a:xfrm>
          <a:prstGeom prst="rect">
            <a:avLst/>
          </a:prstGeom>
          <a:noFill/>
          <a:ln w="9525">
            <a:noFill/>
            <a:round/>
            <a:headEnd/>
            <a:tailEnd/>
          </a:ln>
        </p:spPr>
        <p:txBody>
          <a:bodyPr lIns="90000" tIns="46800" rIns="90000" bIns="46800"/>
          <a:lstStyle/>
          <a:p>
            <a:pPr algn="ctr">
              <a:spcAft>
                <a:spcPts val="2625"/>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pt-BR" sz="4800" b="1" dirty="0" smtClean="0">
                <a:solidFill>
                  <a:srgbClr val="FFFF69"/>
                </a:solidFill>
              </a:rPr>
              <a:t>HISTÓRICO &amp; INTRODUÇÃO</a:t>
            </a:r>
            <a:endParaRPr lang="pt-BR" sz="4800" b="1" dirty="0">
              <a:solidFill>
                <a:srgbClr val="FFFF6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Em </a:t>
            </a:r>
            <a:r>
              <a:rPr lang="pt-BR" sz="2400" dirty="0">
                <a:solidFill>
                  <a:srgbClr val="FFFFFF"/>
                </a:solidFill>
              </a:rPr>
              <a:t>dezembro de </a:t>
            </a:r>
            <a:r>
              <a:rPr lang="pt-BR" sz="2400" dirty="0" smtClean="0">
                <a:solidFill>
                  <a:srgbClr val="FFFFFF"/>
                </a:solidFill>
              </a:rPr>
              <a:t>2009 a </a:t>
            </a:r>
            <a:r>
              <a:rPr lang="pt-BR" sz="2400" dirty="0">
                <a:solidFill>
                  <a:srgbClr val="FFFFFF"/>
                </a:solidFill>
              </a:rPr>
              <a:t>OACI </a:t>
            </a:r>
            <a:r>
              <a:rPr lang="pt-BR" sz="2400" dirty="0" smtClean="0">
                <a:solidFill>
                  <a:srgbClr val="FFFFFF"/>
                </a:solidFill>
              </a:rPr>
              <a:t>publicou o Doc 9905 (Manual </a:t>
            </a:r>
            <a:r>
              <a:rPr lang="pt-BR" sz="2400" dirty="0">
                <a:solidFill>
                  <a:srgbClr val="FFFFFF"/>
                </a:solidFill>
              </a:rPr>
              <a:t>RNP </a:t>
            </a:r>
            <a:r>
              <a:rPr lang="pt-BR" sz="2400" dirty="0" smtClean="0">
                <a:solidFill>
                  <a:srgbClr val="FFFFFF"/>
                </a:solidFill>
              </a:rPr>
              <a:t>AR)</a:t>
            </a: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pt-BR" sz="2400" dirty="0" smtClean="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en-US" sz="2400" dirty="0" smtClean="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pt-BR" sz="2400" dirty="0" smtClean="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endParaRPr lang="pt-BR" sz="100" dirty="0" smtClean="0">
              <a:solidFill>
                <a:srgbClr val="FFFFFF"/>
              </a:solidFill>
            </a:endParaRP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Procedimentos baseados </a:t>
            </a:r>
            <a:r>
              <a:rPr lang="pt-BR" sz="2400" dirty="0">
                <a:solidFill>
                  <a:srgbClr val="FFFFFF"/>
                </a:solidFill>
              </a:rPr>
              <a:t>no conceito RNP </a:t>
            </a:r>
            <a:r>
              <a:rPr lang="pt-BR" sz="2400" dirty="0" smtClean="0">
                <a:solidFill>
                  <a:srgbClr val="FFFFFF"/>
                </a:solidFill>
              </a:rPr>
              <a:t>AR apresentam </a:t>
            </a:r>
            <a:r>
              <a:rPr lang="pt-BR" sz="2400" dirty="0">
                <a:solidFill>
                  <a:srgbClr val="FFFFFF"/>
                </a:solidFill>
              </a:rPr>
              <a:t>características mais </a:t>
            </a:r>
            <a:r>
              <a:rPr lang="pt-BR" sz="2400" dirty="0" smtClean="0">
                <a:solidFill>
                  <a:srgbClr val="FFFFFF"/>
                </a:solidFill>
              </a:rPr>
              <a:t>flexíveis </a:t>
            </a:r>
            <a:r>
              <a:rPr lang="pt-BR" sz="2400" dirty="0">
                <a:solidFill>
                  <a:srgbClr val="FFFFFF"/>
                </a:solidFill>
              </a:rPr>
              <a:t>que os demais tipos de </a:t>
            </a:r>
            <a:r>
              <a:rPr lang="pt-BR" sz="2400" dirty="0" smtClean="0">
                <a:solidFill>
                  <a:srgbClr val="FFFFFF"/>
                </a:solidFill>
              </a:rPr>
              <a:t>procedimentos, inclusive os RNAV</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a:solidFill>
                <a:srgbClr val="FFFF69"/>
              </a:solidFill>
            </a:endParaRPr>
          </a:p>
        </p:txBody>
      </p:sp>
      <p:pic>
        <p:nvPicPr>
          <p:cNvPr id="34818" name="Picture 2"/>
          <p:cNvPicPr>
            <a:picLocks noChangeAspect="1" noChangeArrowheads="1"/>
          </p:cNvPicPr>
          <p:nvPr/>
        </p:nvPicPr>
        <p:blipFill>
          <a:blip r:embed="rId4" cstate="print"/>
          <a:srcRect t="63157" r="10502" b="4274"/>
          <a:stretch>
            <a:fillRect/>
          </a:stretch>
        </p:blipFill>
        <p:spPr bwMode="auto">
          <a:xfrm>
            <a:off x="1691680" y="2420888"/>
            <a:ext cx="6048672" cy="1512168"/>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Procedimentos </a:t>
            </a:r>
            <a:r>
              <a:rPr lang="pt-BR" sz="2400" dirty="0">
                <a:solidFill>
                  <a:srgbClr val="FFFFFF"/>
                </a:solidFill>
              </a:rPr>
              <a:t>RNP AR são do tipo APV (Aproximação com guia vertical) </a:t>
            </a:r>
            <a:r>
              <a:rPr lang="pt-BR" sz="2400" dirty="0" err="1">
                <a:solidFill>
                  <a:srgbClr val="FFFFFF"/>
                </a:solidFill>
              </a:rPr>
              <a:t>Baro-VNAV</a:t>
            </a:r>
            <a:r>
              <a:rPr lang="pt-BR" sz="2400" dirty="0">
                <a:solidFill>
                  <a:srgbClr val="FFFFFF"/>
                </a:solidFill>
              </a:rPr>
              <a:t>, cujas principais características são</a:t>
            </a:r>
            <a:r>
              <a:rPr lang="en-US" sz="2400" dirty="0" smtClean="0">
                <a:solidFill>
                  <a:srgbClr val="FFFFFF"/>
                </a:solidFill>
              </a:rPr>
              <a:t>:</a:t>
            </a:r>
            <a:endParaRPr lang="pt-BR" sz="2400" dirty="0" smtClean="0">
              <a:solidFill>
                <a:srgbClr val="FFFFFF"/>
              </a:solidFill>
            </a:endParaRP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sp>
        <p:nvSpPr>
          <p:cNvPr id="11" name="Text Box 5"/>
          <p:cNvSpPr txBox="1">
            <a:spLocks noChangeArrowheads="1"/>
          </p:cNvSpPr>
          <p:nvPr/>
        </p:nvSpPr>
        <p:spPr bwMode="auto">
          <a:xfrm>
            <a:off x="300186" y="2739752"/>
            <a:ext cx="8592294" cy="3425552"/>
          </a:xfrm>
          <a:prstGeom prst="rect">
            <a:avLst/>
          </a:prstGeom>
          <a:noFill/>
          <a:ln w="9525">
            <a:noFill/>
            <a:round/>
            <a:headEnd/>
            <a:tailEnd/>
          </a:ln>
        </p:spPr>
        <p:txBody>
          <a:bodyPr lIns="90000" tIns="46800" rIns="90000" bIns="46800"/>
          <a:lstStyle/>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Tolerância </a:t>
            </a:r>
            <a:r>
              <a:rPr lang="pt-BR" sz="2200" dirty="0">
                <a:solidFill>
                  <a:srgbClr val="FFFFFF"/>
                </a:solidFill>
              </a:rPr>
              <a:t>lateral de até 0.1 NM para todos os </a:t>
            </a:r>
            <a:r>
              <a:rPr lang="pt-BR" sz="2200" dirty="0" smtClean="0">
                <a:solidFill>
                  <a:srgbClr val="FFFFFF"/>
                </a:solidFill>
              </a:rPr>
              <a:t>segmentos</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Possibilita trajetórias em curva (RF </a:t>
            </a:r>
            <a:r>
              <a:rPr lang="pt-BR" sz="2200" dirty="0" err="1">
                <a:solidFill>
                  <a:srgbClr val="FFFFFF"/>
                </a:solidFill>
              </a:rPr>
              <a:t>legs</a:t>
            </a:r>
            <a:r>
              <a:rPr lang="pt-BR" sz="2200" dirty="0">
                <a:solidFill>
                  <a:srgbClr val="FFFFFF"/>
                </a:solidFill>
              </a:rPr>
              <a:t>), inclusive na aproximação </a:t>
            </a:r>
            <a:r>
              <a:rPr lang="pt-BR" sz="2200" dirty="0" smtClean="0">
                <a:solidFill>
                  <a:srgbClr val="FFFFFF"/>
                </a:solidFill>
              </a:rPr>
              <a:t>final</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Requer </a:t>
            </a:r>
            <a:r>
              <a:rPr lang="pt-BR" sz="2200" dirty="0">
                <a:solidFill>
                  <a:srgbClr val="FFFFFF"/>
                </a:solidFill>
              </a:rPr>
              <a:t>guia vertical baseado em altímetro de </a:t>
            </a:r>
            <a:r>
              <a:rPr lang="pt-BR" sz="2200" dirty="0" smtClean="0">
                <a:solidFill>
                  <a:srgbClr val="FFFFFF"/>
                </a:solidFill>
              </a:rPr>
              <a:t>pressão</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Permite uma </a:t>
            </a:r>
            <a:r>
              <a:rPr lang="pt-BR" sz="2200" dirty="0">
                <a:solidFill>
                  <a:srgbClr val="FFFFFF"/>
                </a:solidFill>
              </a:rPr>
              <a:t>Altura de Decisão (</a:t>
            </a:r>
            <a:r>
              <a:rPr lang="pt-BR" sz="2200" dirty="0" err="1">
                <a:solidFill>
                  <a:srgbClr val="FFFFFF"/>
                </a:solidFill>
              </a:rPr>
              <a:t>DH</a:t>
            </a:r>
            <a:r>
              <a:rPr lang="pt-BR" sz="2200" dirty="0">
                <a:solidFill>
                  <a:srgbClr val="FFFFFF"/>
                </a:solidFill>
              </a:rPr>
              <a:t>) de até </a:t>
            </a:r>
            <a:r>
              <a:rPr lang="pt-BR" sz="2200" dirty="0" smtClean="0">
                <a:solidFill>
                  <a:srgbClr val="FFFFFF"/>
                </a:solidFill>
              </a:rPr>
              <a:t>247ft (75 m)</a:t>
            </a:r>
            <a:endParaRPr lang="pt-BR" sz="2200" dirty="0">
              <a:solidFill>
                <a:srgbClr val="FFFFFF"/>
              </a:solidFill>
            </a:endParaRPr>
          </a:p>
          <a:p>
            <a:pPr marL="811213" indent="-363538" algn="just">
              <a:spcBef>
                <a:spcPts val="600"/>
              </a:spcBef>
              <a:spcAft>
                <a:spcPts val="600"/>
              </a:spcAft>
              <a:buClr>
                <a:srgbClr val="FFFFFF"/>
              </a:buClr>
              <a:buSzPct val="85000"/>
              <a:buFont typeface="Wingdings" pitchFamily="2" charset="2"/>
              <a:buChar char=""/>
              <a:tabLst>
                <a:tab pos="811213" algn="l"/>
                <a:tab pos="1725613" algn="l"/>
                <a:tab pos="2640013" algn="l"/>
                <a:tab pos="3554413" algn="l"/>
                <a:tab pos="4468813" algn="l"/>
                <a:tab pos="5383213" algn="l"/>
                <a:tab pos="6297613" algn="l"/>
                <a:tab pos="7212013" algn="l"/>
                <a:tab pos="8126413" algn="l"/>
                <a:tab pos="9040813" algn="l"/>
                <a:tab pos="9955213" algn="l"/>
                <a:tab pos="10869613" algn="l"/>
              </a:tabLst>
            </a:pPr>
            <a:r>
              <a:rPr lang="pt-BR" sz="2200" dirty="0" smtClean="0">
                <a:solidFill>
                  <a:srgbClr val="FFFFFF"/>
                </a:solidFill>
              </a:rPr>
              <a:t>Requer </a:t>
            </a:r>
            <a:r>
              <a:rPr lang="pt-BR" sz="2200" dirty="0">
                <a:solidFill>
                  <a:srgbClr val="FFFFFF"/>
                </a:solidFill>
              </a:rPr>
              <a:t>uma autorização </a:t>
            </a:r>
            <a:r>
              <a:rPr lang="pt-BR" sz="2200" dirty="0" smtClean="0">
                <a:solidFill>
                  <a:srgbClr val="FFFFFF"/>
                </a:solidFill>
              </a:rPr>
              <a:t>especial (AR)</a:t>
            </a:r>
            <a:endParaRPr lang="pt-BR" sz="22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Em 2008, curso de procedimentos de aproximação RNP AR em Oklahoma, EUA</a:t>
            </a:r>
          </a:p>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en-US" sz="2400" dirty="0" err="1" smtClean="0">
                <a:solidFill>
                  <a:srgbClr val="FFFFFF"/>
                </a:solidFill>
              </a:rPr>
              <a:t>Em</a:t>
            </a:r>
            <a:r>
              <a:rPr lang="en-US" sz="2400" dirty="0" smtClean="0">
                <a:solidFill>
                  <a:srgbClr val="FFFFFF"/>
                </a:solidFill>
              </a:rPr>
              <a:t> 2009, </a:t>
            </a:r>
            <a:r>
              <a:rPr lang="en-US" sz="2400" dirty="0" err="1" smtClean="0">
                <a:solidFill>
                  <a:srgbClr val="FFFFFF"/>
                </a:solidFill>
              </a:rPr>
              <a:t>curso</a:t>
            </a:r>
            <a:r>
              <a:rPr lang="en-US" sz="2400" dirty="0" smtClean="0">
                <a:solidFill>
                  <a:srgbClr val="FFFFFF"/>
                </a:solidFill>
              </a:rPr>
              <a:t> de </a:t>
            </a:r>
            <a:r>
              <a:rPr lang="en-US" sz="2400" dirty="0" err="1" smtClean="0">
                <a:solidFill>
                  <a:srgbClr val="FFFFFF"/>
                </a:solidFill>
              </a:rPr>
              <a:t>procedimentos</a:t>
            </a:r>
            <a:r>
              <a:rPr lang="en-US" sz="2400" dirty="0" smtClean="0">
                <a:solidFill>
                  <a:srgbClr val="FFFFFF"/>
                </a:solidFill>
              </a:rPr>
              <a:t> no </a:t>
            </a:r>
            <a:r>
              <a:rPr lang="en-US" sz="2400" dirty="0" err="1" smtClean="0">
                <a:solidFill>
                  <a:srgbClr val="FFFFFF"/>
                </a:solidFill>
              </a:rPr>
              <a:t>Brasil</a:t>
            </a:r>
            <a:r>
              <a:rPr lang="en-US" sz="2400" dirty="0" smtClean="0">
                <a:solidFill>
                  <a:srgbClr val="FFFFFF"/>
                </a:solidFill>
              </a:rPr>
              <a:t> (</a:t>
            </a:r>
            <a:r>
              <a:rPr lang="en-US" sz="2400" dirty="0" err="1" smtClean="0">
                <a:solidFill>
                  <a:srgbClr val="FFFFFF"/>
                </a:solidFill>
              </a:rPr>
              <a:t>ICEA</a:t>
            </a:r>
            <a:r>
              <a:rPr lang="en-US" sz="2400" dirty="0" smtClean="0">
                <a:solidFill>
                  <a:srgbClr val="FFFFFF"/>
                </a:solidFill>
              </a:rPr>
              <a:t>)</a:t>
            </a:r>
            <a:endParaRPr lang="pt-BR" sz="2400" dirty="0" smtClean="0">
              <a:solidFill>
                <a:srgbClr val="FFFFFF"/>
              </a:solidFill>
            </a:endParaRP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pic>
        <p:nvPicPr>
          <p:cNvPr id="11" name="Imagem 10" descr="18062009121.jpg"/>
          <p:cNvPicPr>
            <a:picLocks noChangeAspect="1"/>
          </p:cNvPicPr>
          <p:nvPr/>
        </p:nvPicPr>
        <p:blipFill>
          <a:blip r:embed="rId3" cstate="print"/>
          <a:stretch>
            <a:fillRect/>
          </a:stretch>
        </p:blipFill>
        <p:spPr>
          <a:xfrm>
            <a:off x="4644445" y="3214686"/>
            <a:ext cx="4499555" cy="3374666"/>
          </a:xfrm>
          <a:prstGeom prst="rect">
            <a:avLst/>
          </a:prstGeom>
        </p:spPr>
      </p:pic>
      <p:pic>
        <p:nvPicPr>
          <p:cNvPr id="12" name="Imagem 11" descr="DSC00056.JPG"/>
          <p:cNvPicPr>
            <a:picLocks noChangeAspect="1"/>
          </p:cNvPicPr>
          <p:nvPr/>
        </p:nvPicPr>
        <p:blipFill>
          <a:blip r:embed="rId4" cstate="print"/>
          <a:stretch>
            <a:fillRect/>
          </a:stretch>
        </p:blipFill>
        <p:spPr>
          <a:xfrm>
            <a:off x="0" y="3231790"/>
            <a:ext cx="4476748" cy="3357561"/>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Em 2010, foram iniciados estudos para verificar </a:t>
            </a:r>
            <a:r>
              <a:rPr lang="pt-BR" sz="2400" dirty="0">
                <a:solidFill>
                  <a:srgbClr val="FFFFFF"/>
                </a:solidFill>
              </a:rPr>
              <a:t>a </a:t>
            </a:r>
            <a:r>
              <a:rPr lang="pt-BR" sz="2400" dirty="0" smtClean="0">
                <a:solidFill>
                  <a:srgbClr val="FFFFFF"/>
                </a:solidFill>
              </a:rPr>
              <a:t>viabilidade de procedimentos </a:t>
            </a:r>
            <a:r>
              <a:rPr lang="pt-BR" sz="2400" dirty="0">
                <a:solidFill>
                  <a:srgbClr val="FFFFFF"/>
                </a:solidFill>
              </a:rPr>
              <a:t>de aproximação direta para </a:t>
            </a:r>
            <a:r>
              <a:rPr lang="pt-BR" sz="2400" dirty="0" smtClean="0">
                <a:solidFill>
                  <a:srgbClr val="FFFFFF"/>
                </a:solidFill>
              </a:rPr>
              <a:t>o aeroporto Santos Dumont (pista 02R)</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pic>
        <p:nvPicPr>
          <p:cNvPr id="18" name="Imagem 10" descr="Cristo.bmp"/>
          <p:cNvPicPr>
            <a:picLocks noChangeAspect="1"/>
          </p:cNvPicPr>
          <p:nvPr/>
        </p:nvPicPr>
        <p:blipFill>
          <a:blip r:embed="rId3" cstate="print"/>
          <a:srcRect l="8590"/>
          <a:stretch>
            <a:fillRect/>
          </a:stretch>
        </p:blipFill>
        <p:spPr bwMode="auto">
          <a:xfrm>
            <a:off x="-36512" y="3007360"/>
            <a:ext cx="4608512" cy="3429000"/>
          </a:xfrm>
          <a:prstGeom prst="rect">
            <a:avLst/>
          </a:prstGeom>
          <a:noFill/>
          <a:ln w="9525">
            <a:noFill/>
            <a:miter lim="800000"/>
            <a:headEnd/>
            <a:tailEnd/>
          </a:ln>
        </p:spPr>
      </p:pic>
      <p:pic>
        <p:nvPicPr>
          <p:cNvPr id="19" name="Imagem 6" descr="SDU.bmp"/>
          <p:cNvPicPr>
            <a:picLocks noChangeAspect="1"/>
          </p:cNvPicPr>
          <p:nvPr/>
        </p:nvPicPr>
        <p:blipFill>
          <a:blip r:embed="rId4" cstate="print"/>
          <a:srcRect/>
          <a:stretch>
            <a:fillRect/>
          </a:stretch>
        </p:blipFill>
        <p:spPr bwMode="auto">
          <a:xfrm>
            <a:off x="4499992" y="2996952"/>
            <a:ext cx="4644009" cy="3456384"/>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2"/>
          <p:cNvSpPr txBox="1">
            <a:spLocks noChangeArrowheads="1"/>
          </p:cNvSpPr>
          <p:nvPr/>
        </p:nvSpPr>
        <p:spPr bwMode="auto">
          <a:xfrm>
            <a:off x="363538" y="1530251"/>
            <a:ext cx="8489950" cy="4491037"/>
          </a:xfrm>
          <a:prstGeom prst="rect">
            <a:avLst/>
          </a:prstGeom>
          <a:noFill/>
          <a:ln w="9525">
            <a:noFill/>
            <a:round/>
            <a:headEnd/>
            <a:tailEnd/>
          </a:ln>
        </p:spPr>
        <p:txBody>
          <a:bodyPr lIns="90000" tIns="46800" rIns="90000" bIns="46800"/>
          <a:lstStyle/>
          <a:p>
            <a:pPr marL="361950" indent="-361950" algn="just">
              <a:spcAft>
                <a:spcPts val="1200"/>
              </a:spcAft>
              <a:buClr>
                <a:srgbClr val="FFFFFF"/>
              </a:buClr>
              <a:buFont typeface="Wingdings" pitchFamily="2" charset="2"/>
              <a:buChar char=""/>
              <a:tabLst>
                <a:tab pos="361950" algn="l"/>
                <a:tab pos="1276350" algn="l"/>
                <a:tab pos="2190750" algn="l"/>
                <a:tab pos="3105150" algn="l"/>
                <a:tab pos="4019550" algn="l"/>
                <a:tab pos="4933950" algn="l"/>
                <a:tab pos="5848350" algn="l"/>
                <a:tab pos="6762750" algn="l"/>
                <a:tab pos="7677150" algn="l"/>
                <a:tab pos="8591550" algn="l"/>
                <a:tab pos="9505950" algn="l"/>
                <a:tab pos="10420350" algn="l"/>
              </a:tabLst>
            </a:pPr>
            <a:r>
              <a:rPr lang="pt-BR" sz="2400" dirty="0" smtClean="0">
                <a:solidFill>
                  <a:srgbClr val="FFFFFF"/>
                </a:solidFill>
              </a:rPr>
              <a:t>Expectativa frustrada...</a:t>
            </a:r>
          </a:p>
        </p:txBody>
      </p:sp>
      <p:grpSp>
        <p:nvGrpSpPr>
          <p:cNvPr id="2" name="Grupo 22"/>
          <p:cNvGrpSpPr>
            <a:grpSpLocks/>
          </p:cNvGrpSpPr>
          <p:nvPr/>
        </p:nvGrpSpPr>
        <p:grpSpPr bwMode="auto">
          <a:xfrm>
            <a:off x="487680" y="764704"/>
            <a:ext cx="7999095" cy="701675"/>
            <a:chOff x="486979" y="1246253"/>
            <a:chExt cx="7999796" cy="701611"/>
          </a:xfrm>
        </p:grpSpPr>
        <p:sp>
          <p:nvSpPr>
            <p:cNvPr id="8" name="CaixaDeTexto 15"/>
            <p:cNvSpPr txBox="1">
              <a:spLocks noChangeArrowheads="1"/>
            </p:cNvSpPr>
            <p:nvPr/>
          </p:nvSpPr>
          <p:spPr bwMode="auto">
            <a:xfrm>
              <a:off x="7919984" y="1246253"/>
              <a:ext cx="566791" cy="701611"/>
            </a:xfrm>
            <a:prstGeom prst="rect">
              <a:avLst/>
            </a:prstGeom>
            <a:noFill/>
            <a:ln w="9525">
              <a:noFill/>
              <a:miter lim="800000"/>
              <a:headEnd/>
              <a:tailEnd/>
            </a:ln>
          </p:spPr>
          <p:txBody>
            <a:bodyPr>
              <a:spAutoFit/>
            </a:bodyPr>
            <a:lstStyle/>
            <a:p>
              <a:r>
                <a:rPr lang="pt-BR" sz="4000" dirty="0">
                  <a:solidFill>
                    <a:srgbClr val="FFFF66"/>
                  </a:solidFill>
                  <a:latin typeface="Calibri" pitchFamily="34" charset="0"/>
                  <a:sym typeface="Wingdings" pitchFamily="2" charset="2"/>
                </a:rPr>
                <a:t></a:t>
              </a:r>
              <a:endParaRPr lang="pt-BR" sz="4000" dirty="0">
                <a:solidFill>
                  <a:srgbClr val="FFFF66"/>
                </a:solidFill>
                <a:latin typeface="Calibri" pitchFamily="34" charset="0"/>
              </a:endParaRPr>
            </a:p>
          </p:txBody>
        </p:sp>
        <p:cxnSp>
          <p:nvCxnSpPr>
            <p:cNvPr id="9" name="Conector reto 8"/>
            <p:cNvCxnSpPr/>
            <p:nvPr/>
          </p:nvCxnSpPr>
          <p:spPr bwMode="auto">
            <a:xfrm>
              <a:off x="486979" y="1604672"/>
              <a:ext cx="7469350" cy="1588"/>
            </a:xfrm>
            <a:prstGeom prst="line">
              <a:avLst/>
            </a:prstGeom>
            <a:ln w="57150" cmpd="dbl">
              <a:solidFill>
                <a:srgbClr val="FFFF66"/>
              </a:solidFill>
            </a:ln>
          </p:spPr>
          <p:style>
            <a:lnRef idx="1">
              <a:schemeClr val="accent1"/>
            </a:lnRef>
            <a:fillRef idx="0">
              <a:schemeClr val="accent1"/>
            </a:fillRef>
            <a:effectRef idx="0">
              <a:schemeClr val="accent1"/>
            </a:effectRef>
            <a:fontRef idx="minor">
              <a:schemeClr val="tx1"/>
            </a:fontRef>
          </p:style>
        </p:cxnSp>
      </p:grpSp>
      <p:sp>
        <p:nvSpPr>
          <p:cNvPr id="10" name="Text Box 3"/>
          <p:cNvSpPr txBox="1">
            <a:spLocks noChangeArrowheads="1"/>
          </p:cNvSpPr>
          <p:nvPr/>
        </p:nvSpPr>
        <p:spPr bwMode="auto">
          <a:xfrm>
            <a:off x="123825" y="306487"/>
            <a:ext cx="8912225" cy="530225"/>
          </a:xfrm>
          <a:prstGeom prst="rect">
            <a:avLst/>
          </a:prstGeom>
          <a:noFill/>
          <a:ln w="9525">
            <a:noFill/>
            <a:round/>
            <a:headEnd/>
            <a:tailEnd/>
          </a:ln>
        </p:spPr>
        <p:txBody>
          <a:bodyPr lIns="90000" tIns="46800" rIns="90000" bIns="46800"/>
          <a:lstStyle/>
          <a:p>
            <a:pPr algn="ctr">
              <a:spcAft>
                <a:spcPts val="225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smtClean="0">
                <a:solidFill>
                  <a:srgbClr val="FFFF69"/>
                </a:solidFill>
              </a:rPr>
              <a:t>HISTÓRICO</a:t>
            </a:r>
            <a:r>
              <a:rPr lang="en-US" sz="3600" b="1" dirty="0" smtClean="0">
                <a:solidFill>
                  <a:srgbClr val="FFFF69"/>
                </a:solidFill>
              </a:rPr>
              <a:t> &amp; </a:t>
            </a:r>
            <a:r>
              <a:rPr lang="en-US" sz="3600" b="1" dirty="0" err="1" smtClean="0">
                <a:solidFill>
                  <a:srgbClr val="FFFF69"/>
                </a:solidFill>
              </a:rPr>
              <a:t>INTRODUÇÃO</a:t>
            </a:r>
            <a:endParaRPr lang="pt-BR" sz="3600" b="1" dirty="0" smtClean="0">
              <a:solidFill>
                <a:srgbClr val="FFFF69"/>
              </a:solidFill>
            </a:endParaRPr>
          </a:p>
        </p:txBody>
      </p:sp>
      <p:pic>
        <p:nvPicPr>
          <p:cNvPr id="12" name="Picture 3" descr="Relevo - Rio de Janeiro - Área de Proteção"/>
          <p:cNvPicPr>
            <a:picLocks noChangeAspect="1" noChangeArrowheads="1"/>
          </p:cNvPicPr>
          <p:nvPr/>
        </p:nvPicPr>
        <p:blipFill>
          <a:blip r:embed="rId3" cstate="print"/>
          <a:srcRect/>
          <a:stretch>
            <a:fillRect/>
          </a:stretch>
        </p:blipFill>
        <p:spPr bwMode="auto">
          <a:xfrm>
            <a:off x="4714875" y="2285992"/>
            <a:ext cx="4241655" cy="3786214"/>
          </a:xfrm>
          <a:prstGeom prst="rect">
            <a:avLst/>
          </a:prstGeom>
          <a:noFill/>
          <a:ln w="9525">
            <a:noFill/>
            <a:miter lim="800000"/>
            <a:headEnd/>
            <a:tailEnd/>
          </a:ln>
        </p:spPr>
      </p:pic>
      <p:pic>
        <p:nvPicPr>
          <p:cNvPr id="15" name="Picture 3" descr="Relevo - Rio de Janeiro - Trajetória"/>
          <p:cNvPicPr>
            <a:picLocks noChangeAspect="1" noChangeArrowheads="1"/>
          </p:cNvPicPr>
          <p:nvPr/>
        </p:nvPicPr>
        <p:blipFill>
          <a:blip r:embed="rId4" cstate="print"/>
          <a:srcRect/>
          <a:stretch>
            <a:fillRect/>
          </a:stretch>
        </p:blipFill>
        <p:spPr bwMode="auto">
          <a:xfrm>
            <a:off x="285720" y="2285992"/>
            <a:ext cx="4214842" cy="3795943"/>
          </a:xfrm>
          <a:prstGeom prst="rect">
            <a:avLst/>
          </a:prstGeom>
          <a:noFill/>
          <a:ln w="9525">
            <a:noFill/>
            <a:miter lim="800000"/>
            <a:headEnd/>
            <a:tailEnd/>
          </a:ln>
        </p:spPr>
      </p:pic>
      <p:sp>
        <p:nvSpPr>
          <p:cNvPr id="17" name="CaixaDeTexto 16"/>
          <p:cNvSpPr txBox="1"/>
          <p:nvPr/>
        </p:nvSpPr>
        <p:spPr>
          <a:xfrm>
            <a:off x="571472" y="6143644"/>
            <a:ext cx="3302108" cy="461665"/>
          </a:xfrm>
          <a:prstGeom prst="rect">
            <a:avLst/>
          </a:prstGeom>
          <a:noFill/>
        </p:spPr>
        <p:txBody>
          <a:bodyPr wrap="square" rtlCol="0">
            <a:spAutoFit/>
          </a:bodyPr>
          <a:lstStyle/>
          <a:p>
            <a:pPr algn="ctr"/>
            <a:r>
              <a:rPr lang="en-US" sz="2400" b="1" dirty="0" err="1" smtClean="0">
                <a:solidFill>
                  <a:srgbClr val="FFFF66"/>
                </a:solidFill>
                <a:latin typeface="+mj-lt"/>
              </a:rPr>
              <a:t>TENTATIVA</a:t>
            </a:r>
            <a:endParaRPr lang="pt-BR" sz="2400" b="1" dirty="0">
              <a:solidFill>
                <a:srgbClr val="FFFF66"/>
              </a:solidFill>
              <a:latin typeface="+mj-lt"/>
            </a:endParaRPr>
          </a:p>
        </p:txBody>
      </p:sp>
      <p:sp>
        <p:nvSpPr>
          <p:cNvPr id="21" name="CaixaDeTexto 20"/>
          <p:cNvSpPr txBox="1"/>
          <p:nvPr/>
        </p:nvSpPr>
        <p:spPr>
          <a:xfrm>
            <a:off x="5270420" y="6143644"/>
            <a:ext cx="3302108" cy="461665"/>
          </a:xfrm>
          <a:prstGeom prst="rect">
            <a:avLst/>
          </a:prstGeom>
          <a:noFill/>
        </p:spPr>
        <p:txBody>
          <a:bodyPr wrap="square" rtlCol="0">
            <a:spAutoFit/>
          </a:bodyPr>
          <a:lstStyle/>
          <a:p>
            <a:pPr algn="ctr"/>
            <a:r>
              <a:rPr lang="en-US" sz="2400" b="1" dirty="0" err="1" smtClean="0">
                <a:solidFill>
                  <a:srgbClr val="FFFF66"/>
                </a:solidFill>
                <a:latin typeface="+mj-lt"/>
              </a:rPr>
              <a:t>IMPRATICÁVEL</a:t>
            </a:r>
            <a:endParaRPr lang="pt-BR" sz="2400" b="1" dirty="0">
              <a:solidFill>
                <a:srgbClr val="FFFF66"/>
              </a:solidFill>
              <a:latin typeface="+mj-lt"/>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Tema do Office">
  <a:themeElements>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o Office">
      <a:majorFont>
        <a:latin typeface="Calibri"/>
        <a:ea typeface="Lucida Sans Unicode"/>
        <a:cs typeface="Lucida Sans Unicode"/>
      </a:majorFont>
      <a:minorFont>
        <a:latin typeface="Calibri"/>
        <a:ea typeface="Lucida Sans Unicode"/>
        <a:cs typeface="Lucida Sans Unicod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o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o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o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o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o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o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5953</TotalTime>
  <Words>842</Words>
  <Application>Microsoft Office PowerPoint</Application>
  <PresentationFormat>Apresentação na tela (4:3)</PresentationFormat>
  <Paragraphs>211</Paragraphs>
  <Slides>34</Slides>
  <Notes>32</Notes>
  <HiddenSlides>0</HiddenSlides>
  <MMClips>0</MMClips>
  <ScaleCrop>false</ScaleCrop>
  <HeadingPairs>
    <vt:vector size="4" baseType="variant">
      <vt:variant>
        <vt:lpstr>Tema</vt:lpstr>
      </vt:variant>
      <vt:variant>
        <vt:i4>1</vt:i4>
      </vt:variant>
      <vt:variant>
        <vt:lpstr>Títulos de slides</vt:lpstr>
      </vt:variant>
      <vt:variant>
        <vt:i4>34</vt:i4>
      </vt:variant>
    </vt:vector>
  </HeadingPairs>
  <TitlesOfParts>
    <vt:vector size="35" baseType="lpstr">
      <vt:lpstr>Tema do Office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ICEA</dc:creator>
  <cp:lastModifiedBy>Fernandes Junior</cp:lastModifiedBy>
  <cp:revision>619</cp:revision>
  <cp:lastPrinted>1601-01-01T00:00:00Z</cp:lastPrinted>
  <dcterms:created xsi:type="dcterms:W3CDTF">2010-03-15T18:39:51Z</dcterms:created>
  <dcterms:modified xsi:type="dcterms:W3CDTF">2016-03-22T20:06:45Z</dcterms:modified>
</cp:coreProperties>
</file>